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3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B1E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63"/>
            <a:ext cx="18288000" cy="102854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84085" y="7265403"/>
            <a:ext cx="2432685" cy="2440305"/>
          </a:xfrm>
          <a:custGeom>
            <a:avLst/>
            <a:gdLst/>
            <a:ahLst/>
            <a:cxnLst/>
            <a:rect l="l" t="t" r="r" b="b"/>
            <a:pathLst>
              <a:path w="2432685" h="2440304">
                <a:moveTo>
                  <a:pt x="97294" y="979703"/>
                </a:moveTo>
                <a:lnTo>
                  <a:pt x="0" y="979703"/>
                </a:lnTo>
                <a:lnTo>
                  <a:pt x="0" y="1665503"/>
                </a:lnTo>
                <a:lnTo>
                  <a:pt x="97294" y="1665503"/>
                </a:lnTo>
                <a:lnTo>
                  <a:pt x="97294" y="979703"/>
                </a:lnTo>
                <a:close/>
              </a:path>
              <a:path w="2432685" h="2440304">
                <a:moveTo>
                  <a:pt x="291871" y="1475003"/>
                </a:moveTo>
                <a:lnTo>
                  <a:pt x="194589" y="1475003"/>
                </a:lnTo>
                <a:lnTo>
                  <a:pt x="194589" y="1665503"/>
                </a:lnTo>
                <a:lnTo>
                  <a:pt x="291871" y="1665503"/>
                </a:lnTo>
                <a:lnTo>
                  <a:pt x="291871" y="1475003"/>
                </a:lnTo>
                <a:close/>
              </a:path>
              <a:path w="2432685" h="2440304">
                <a:moveTo>
                  <a:pt x="486460" y="1957603"/>
                </a:moveTo>
                <a:lnTo>
                  <a:pt x="389166" y="1957603"/>
                </a:lnTo>
                <a:lnTo>
                  <a:pt x="291871" y="1957603"/>
                </a:lnTo>
                <a:lnTo>
                  <a:pt x="194589" y="1957603"/>
                </a:lnTo>
                <a:lnTo>
                  <a:pt x="194589" y="2249703"/>
                </a:lnTo>
                <a:lnTo>
                  <a:pt x="291871" y="2249703"/>
                </a:lnTo>
                <a:lnTo>
                  <a:pt x="389166" y="2249703"/>
                </a:lnTo>
                <a:lnTo>
                  <a:pt x="486460" y="2249703"/>
                </a:lnTo>
                <a:lnTo>
                  <a:pt x="486460" y="1957603"/>
                </a:lnTo>
                <a:close/>
              </a:path>
              <a:path w="2432685" h="2440304">
                <a:moveTo>
                  <a:pt x="486460" y="195211"/>
                </a:moveTo>
                <a:lnTo>
                  <a:pt x="389166" y="195211"/>
                </a:lnTo>
                <a:lnTo>
                  <a:pt x="291871" y="195211"/>
                </a:lnTo>
                <a:lnTo>
                  <a:pt x="194589" y="195211"/>
                </a:lnTo>
                <a:lnTo>
                  <a:pt x="194589" y="488048"/>
                </a:lnTo>
                <a:lnTo>
                  <a:pt x="291871" y="488048"/>
                </a:lnTo>
                <a:lnTo>
                  <a:pt x="389166" y="488048"/>
                </a:lnTo>
                <a:lnTo>
                  <a:pt x="486460" y="488048"/>
                </a:lnTo>
                <a:lnTo>
                  <a:pt x="486460" y="195211"/>
                </a:lnTo>
                <a:close/>
              </a:path>
              <a:path w="2432685" h="2440304">
                <a:moveTo>
                  <a:pt x="681037" y="1767103"/>
                </a:moveTo>
                <a:lnTo>
                  <a:pt x="583742" y="1767103"/>
                </a:lnTo>
                <a:lnTo>
                  <a:pt x="583742" y="1856003"/>
                </a:lnTo>
                <a:lnTo>
                  <a:pt x="583742" y="2351303"/>
                </a:lnTo>
                <a:lnTo>
                  <a:pt x="97294" y="2351303"/>
                </a:lnTo>
                <a:lnTo>
                  <a:pt x="97294" y="1856003"/>
                </a:lnTo>
                <a:lnTo>
                  <a:pt x="583742" y="1856003"/>
                </a:lnTo>
                <a:lnTo>
                  <a:pt x="583742" y="1767103"/>
                </a:lnTo>
                <a:lnTo>
                  <a:pt x="0" y="1767103"/>
                </a:lnTo>
                <a:lnTo>
                  <a:pt x="0" y="2440203"/>
                </a:lnTo>
                <a:lnTo>
                  <a:pt x="681037" y="2440203"/>
                </a:lnTo>
                <a:lnTo>
                  <a:pt x="681037" y="1767103"/>
                </a:lnTo>
                <a:close/>
              </a:path>
              <a:path w="2432685" h="2440304">
                <a:moveTo>
                  <a:pt x="681037" y="0"/>
                </a:moveTo>
                <a:lnTo>
                  <a:pt x="583742" y="0"/>
                </a:lnTo>
                <a:lnTo>
                  <a:pt x="583742" y="97599"/>
                </a:lnTo>
                <a:lnTo>
                  <a:pt x="583742" y="585647"/>
                </a:lnTo>
                <a:lnTo>
                  <a:pt x="97294" y="585647"/>
                </a:lnTo>
                <a:lnTo>
                  <a:pt x="97294" y="97599"/>
                </a:lnTo>
                <a:lnTo>
                  <a:pt x="583742" y="97599"/>
                </a:lnTo>
                <a:lnTo>
                  <a:pt x="583742" y="0"/>
                </a:lnTo>
                <a:lnTo>
                  <a:pt x="0" y="0"/>
                </a:lnTo>
                <a:lnTo>
                  <a:pt x="0" y="683260"/>
                </a:lnTo>
                <a:lnTo>
                  <a:pt x="681037" y="683260"/>
                </a:lnTo>
                <a:lnTo>
                  <a:pt x="681037" y="0"/>
                </a:lnTo>
                <a:close/>
              </a:path>
              <a:path w="2432685" h="2440304">
                <a:moveTo>
                  <a:pt x="972934" y="2249703"/>
                </a:moveTo>
                <a:lnTo>
                  <a:pt x="875639" y="2249703"/>
                </a:lnTo>
                <a:lnTo>
                  <a:pt x="778332" y="2249703"/>
                </a:lnTo>
                <a:lnTo>
                  <a:pt x="778332" y="2351303"/>
                </a:lnTo>
                <a:lnTo>
                  <a:pt x="875639" y="2351303"/>
                </a:lnTo>
                <a:lnTo>
                  <a:pt x="875639" y="2440203"/>
                </a:lnTo>
                <a:lnTo>
                  <a:pt x="972934" y="2440203"/>
                </a:lnTo>
                <a:lnTo>
                  <a:pt x="972934" y="2249703"/>
                </a:lnTo>
                <a:close/>
              </a:path>
              <a:path w="2432685" h="2440304">
                <a:moveTo>
                  <a:pt x="972934" y="1665503"/>
                </a:moveTo>
                <a:lnTo>
                  <a:pt x="875639" y="1665503"/>
                </a:lnTo>
                <a:lnTo>
                  <a:pt x="875639" y="1563903"/>
                </a:lnTo>
                <a:lnTo>
                  <a:pt x="778332" y="1563903"/>
                </a:lnTo>
                <a:lnTo>
                  <a:pt x="681037" y="1563903"/>
                </a:lnTo>
                <a:lnTo>
                  <a:pt x="583742" y="1563903"/>
                </a:lnTo>
                <a:lnTo>
                  <a:pt x="583742" y="1475003"/>
                </a:lnTo>
                <a:lnTo>
                  <a:pt x="486460" y="1475003"/>
                </a:lnTo>
                <a:lnTo>
                  <a:pt x="486460" y="1665503"/>
                </a:lnTo>
                <a:lnTo>
                  <a:pt x="583742" y="1665503"/>
                </a:lnTo>
                <a:lnTo>
                  <a:pt x="681037" y="1665503"/>
                </a:lnTo>
                <a:lnTo>
                  <a:pt x="778332" y="1665503"/>
                </a:lnTo>
                <a:lnTo>
                  <a:pt x="778332" y="1767103"/>
                </a:lnTo>
                <a:lnTo>
                  <a:pt x="875639" y="1767103"/>
                </a:lnTo>
                <a:lnTo>
                  <a:pt x="972934" y="1767103"/>
                </a:lnTo>
                <a:lnTo>
                  <a:pt x="972934" y="1665503"/>
                </a:lnTo>
                <a:close/>
              </a:path>
              <a:path w="2432685" h="2440304">
                <a:moveTo>
                  <a:pt x="1167511" y="1665503"/>
                </a:moveTo>
                <a:lnTo>
                  <a:pt x="1070216" y="1665503"/>
                </a:lnTo>
                <a:lnTo>
                  <a:pt x="1070216" y="1767103"/>
                </a:lnTo>
                <a:lnTo>
                  <a:pt x="1167511" y="1767103"/>
                </a:lnTo>
                <a:lnTo>
                  <a:pt x="1167511" y="1665503"/>
                </a:lnTo>
                <a:close/>
              </a:path>
              <a:path w="2432685" h="2440304">
                <a:moveTo>
                  <a:pt x="1653959" y="2351303"/>
                </a:moveTo>
                <a:lnTo>
                  <a:pt x="1556677" y="2351303"/>
                </a:lnTo>
                <a:lnTo>
                  <a:pt x="1556677" y="2440203"/>
                </a:lnTo>
                <a:lnTo>
                  <a:pt x="1653959" y="2440203"/>
                </a:lnTo>
                <a:lnTo>
                  <a:pt x="1653959" y="2351303"/>
                </a:lnTo>
                <a:close/>
              </a:path>
              <a:path w="2432685" h="2440304">
                <a:moveTo>
                  <a:pt x="1653959" y="2148103"/>
                </a:moveTo>
                <a:lnTo>
                  <a:pt x="1556677" y="2148103"/>
                </a:lnTo>
                <a:lnTo>
                  <a:pt x="1556677" y="2249703"/>
                </a:lnTo>
                <a:lnTo>
                  <a:pt x="1653959" y="2249703"/>
                </a:lnTo>
                <a:lnTo>
                  <a:pt x="1653959" y="2148103"/>
                </a:lnTo>
                <a:close/>
              </a:path>
              <a:path w="2432685" h="2440304">
                <a:moveTo>
                  <a:pt x="1848561" y="1767103"/>
                </a:moveTo>
                <a:lnTo>
                  <a:pt x="1751253" y="1767103"/>
                </a:lnTo>
                <a:lnTo>
                  <a:pt x="1751253" y="1856003"/>
                </a:lnTo>
                <a:lnTo>
                  <a:pt x="1848561" y="1856003"/>
                </a:lnTo>
                <a:lnTo>
                  <a:pt x="1848561" y="1767103"/>
                </a:lnTo>
                <a:close/>
              </a:path>
              <a:path w="2432685" h="2440304">
                <a:moveTo>
                  <a:pt x="2043125" y="1563903"/>
                </a:moveTo>
                <a:lnTo>
                  <a:pt x="1945855" y="1563903"/>
                </a:lnTo>
                <a:lnTo>
                  <a:pt x="1945855" y="1957603"/>
                </a:lnTo>
                <a:lnTo>
                  <a:pt x="1848561" y="1957603"/>
                </a:lnTo>
                <a:lnTo>
                  <a:pt x="1751253" y="1957603"/>
                </a:lnTo>
                <a:lnTo>
                  <a:pt x="1653959" y="1957603"/>
                </a:lnTo>
                <a:lnTo>
                  <a:pt x="1653959" y="1665503"/>
                </a:lnTo>
                <a:lnTo>
                  <a:pt x="1751253" y="1665503"/>
                </a:lnTo>
                <a:lnTo>
                  <a:pt x="1848561" y="1665503"/>
                </a:lnTo>
                <a:lnTo>
                  <a:pt x="1848561" y="1475003"/>
                </a:lnTo>
                <a:lnTo>
                  <a:pt x="1751253" y="1475003"/>
                </a:lnTo>
                <a:lnTo>
                  <a:pt x="1751253" y="1373403"/>
                </a:lnTo>
                <a:lnTo>
                  <a:pt x="1653959" y="1373403"/>
                </a:lnTo>
                <a:lnTo>
                  <a:pt x="1653959" y="1563903"/>
                </a:lnTo>
                <a:lnTo>
                  <a:pt x="1556677" y="1563903"/>
                </a:lnTo>
                <a:lnTo>
                  <a:pt x="1556677" y="1856003"/>
                </a:lnTo>
                <a:lnTo>
                  <a:pt x="1459382" y="1856003"/>
                </a:lnTo>
                <a:lnTo>
                  <a:pt x="1459382" y="1957603"/>
                </a:lnTo>
                <a:lnTo>
                  <a:pt x="1459382" y="2059203"/>
                </a:lnTo>
                <a:lnTo>
                  <a:pt x="1362087" y="2059203"/>
                </a:lnTo>
                <a:lnTo>
                  <a:pt x="1362087" y="1957603"/>
                </a:lnTo>
                <a:lnTo>
                  <a:pt x="1459382" y="1957603"/>
                </a:lnTo>
                <a:lnTo>
                  <a:pt x="1459382" y="1856003"/>
                </a:lnTo>
                <a:lnTo>
                  <a:pt x="1459382" y="1767103"/>
                </a:lnTo>
                <a:lnTo>
                  <a:pt x="1362087" y="1767103"/>
                </a:lnTo>
                <a:lnTo>
                  <a:pt x="1362087" y="1856003"/>
                </a:lnTo>
                <a:lnTo>
                  <a:pt x="1264805" y="1856003"/>
                </a:lnTo>
                <a:lnTo>
                  <a:pt x="1264805" y="1957603"/>
                </a:lnTo>
                <a:lnTo>
                  <a:pt x="1167511" y="1957603"/>
                </a:lnTo>
                <a:lnTo>
                  <a:pt x="1070216" y="1957603"/>
                </a:lnTo>
                <a:lnTo>
                  <a:pt x="1070216" y="2059203"/>
                </a:lnTo>
                <a:lnTo>
                  <a:pt x="972934" y="2059203"/>
                </a:lnTo>
                <a:lnTo>
                  <a:pt x="875639" y="2059203"/>
                </a:lnTo>
                <a:lnTo>
                  <a:pt x="875639" y="1856003"/>
                </a:lnTo>
                <a:lnTo>
                  <a:pt x="778332" y="1856003"/>
                </a:lnTo>
                <a:lnTo>
                  <a:pt x="778332" y="2148103"/>
                </a:lnTo>
                <a:lnTo>
                  <a:pt x="875639" y="2148103"/>
                </a:lnTo>
                <a:lnTo>
                  <a:pt x="972934" y="2148103"/>
                </a:lnTo>
                <a:lnTo>
                  <a:pt x="972934" y="2249703"/>
                </a:lnTo>
                <a:lnTo>
                  <a:pt x="1070216" y="2249703"/>
                </a:lnTo>
                <a:lnTo>
                  <a:pt x="1167511" y="2249703"/>
                </a:lnTo>
                <a:lnTo>
                  <a:pt x="1167511" y="2148103"/>
                </a:lnTo>
                <a:lnTo>
                  <a:pt x="1264805" y="2148103"/>
                </a:lnTo>
                <a:lnTo>
                  <a:pt x="1264805" y="2249703"/>
                </a:lnTo>
                <a:lnTo>
                  <a:pt x="1167511" y="2249703"/>
                </a:lnTo>
                <a:lnTo>
                  <a:pt x="1167511" y="2440203"/>
                </a:lnTo>
                <a:lnTo>
                  <a:pt x="1264805" y="2440203"/>
                </a:lnTo>
                <a:lnTo>
                  <a:pt x="1362087" y="2440203"/>
                </a:lnTo>
                <a:lnTo>
                  <a:pt x="1362087" y="2148103"/>
                </a:lnTo>
                <a:lnTo>
                  <a:pt x="1459382" y="2148103"/>
                </a:lnTo>
                <a:lnTo>
                  <a:pt x="1556677" y="2148103"/>
                </a:lnTo>
                <a:lnTo>
                  <a:pt x="1556677" y="2059203"/>
                </a:lnTo>
                <a:lnTo>
                  <a:pt x="1653959" y="2059203"/>
                </a:lnTo>
                <a:lnTo>
                  <a:pt x="1653959" y="2148103"/>
                </a:lnTo>
                <a:lnTo>
                  <a:pt x="1751253" y="2148103"/>
                </a:lnTo>
                <a:lnTo>
                  <a:pt x="1848561" y="2148103"/>
                </a:lnTo>
                <a:lnTo>
                  <a:pt x="1848561" y="2059203"/>
                </a:lnTo>
                <a:lnTo>
                  <a:pt x="1945855" y="2059203"/>
                </a:lnTo>
                <a:lnTo>
                  <a:pt x="2043125" y="2059203"/>
                </a:lnTo>
                <a:lnTo>
                  <a:pt x="2043125" y="1563903"/>
                </a:lnTo>
                <a:close/>
              </a:path>
              <a:path w="2432685" h="2440304">
                <a:moveTo>
                  <a:pt x="2140432" y="2351303"/>
                </a:moveTo>
                <a:lnTo>
                  <a:pt x="2043125" y="2351303"/>
                </a:lnTo>
                <a:lnTo>
                  <a:pt x="2043125" y="2440203"/>
                </a:lnTo>
                <a:lnTo>
                  <a:pt x="2140432" y="2440203"/>
                </a:lnTo>
                <a:lnTo>
                  <a:pt x="2140432" y="2351303"/>
                </a:lnTo>
                <a:close/>
              </a:path>
              <a:path w="2432685" h="2440304">
                <a:moveTo>
                  <a:pt x="2335022" y="1563903"/>
                </a:moveTo>
                <a:lnTo>
                  <a:pt x="2237727" y="1563903"/>
                </a:lnTo>
                <a:lnTo>
                  <a:pt x="2237727" y="1373403"/>
                </a:lnTo>
                <a:lnTo>
                  <a:pt x="2140432" y="1373403"/>
                </a:lnTo>
                <a:lnTo>
                  <a:pt x="2140432" y="1767103"/>
                </a:lnTo>
                <a:lnTo>
                  <a:pt x="2237727" y="1767103"/>
                </a:lnTo>
                <a:lnTo>
                  <a:pt x="2335022" y="1767103"/>
                </a:lnTo>
                <a:lnTo>
                  <a:pt x="2335022" y="1563903"/>
                </a:lnTo>
                <a:close/>
              </a:path>
              <a:path w="2432685" h="2440304">
                <a:moveTo>
                  <a:pt x="2432304" y="1767103"/>
                </a:moveTo>
                <a:lnTo>
                  <a:pt x="2335022" y="1767103"/>
                </a:lnTo>
                <a:lnTo>
                  <a:pt x="2335022" y="1957603"/>
                </a:lnTo>
                <a:lnTo>
                  <a:pt x="2237727" y="1957603"/>
                </a:lnTo>
                <a:lnTo>
                  <a:pt x="2237727" y="2148103"/>
                </a:lnTo>
                <a:lnTo>
                  <a:pt x="2140432" y="2148103"/>
                </a:lnTo>
                <a:lnTo>
                  <a:pt x="2043125" y="2148103"/>
                </a:lnTo>
                <a:lnTo>
                  <a:pt x="1945855" y="2148103"/>
                </a:lnTo>
                <a:lnTo>
                  <a:pt x="1945855" y="2249703"/>
                </a:lnTo>
                <a:lnTo>
                  <a:pt x="1848561" y="2249703"/>
                </a:lnTo>
                <a:lnTo>
                  <a:pt x="1751253" y="2249703"/>
                </a:lnTo>
                <a:lnTo>
                  <a:pt x="1653959" y="2249703"/>
                </a:lnTo>
                <a:lnTo>
                  <a:pt x="1653959" y="2351303"/>
                </a:lnTo>
                <a:lnTo>
                  <a:pt x="1751253" y="2351303"/>
                </a:lnTo>
                <a:lnTo>
                  <a:pt x="1848561" y="2351303"/>
                </a:lnTo>
                <a:lnTo>
                  <a:pt x="1945855" y="2351303"/>
                </a:lnTo>
                <a:lnTo>
                  <a:pt x="2043125" y="2351303"/>
                </a:lnTo>
                <a:lnTo>
                  <a:pt x="2043125" y="2249703"/>
                </a:lnTo>
                <a:lnTo>
                  <a:pt x="2140432" y="2249703"/>
                </a:lnTo>
                <a:lnTo>
                  <a:pt x="2140432" y="2351303"/>
                </a:lnTo>
                <a:lnTo>
                  <a:pt x="2237727" y="2351303"/>
                </a:lnTo>
                <a:lnTo>
                  <a:pt x="2335022" y="2351303"/>
                </a:lnTo>
                <a:lnTo>
                  <a:pt x="2335022" y="2440203"/>
                </a:lnTo>
                <a:lnTo>
                  <a:pt x="2432304" y="2440203"/>
                </a:lnTo>
                <a:lnTo>
                  <a:pt x="2432304" y="1767103"/>
                </a:lnTo>
                <a:close/>
              </a:path>
            </a:pathLst>
          </a:custGeom>
          <a:solidFill>
            <a:srgbClr val="1B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1380" y="7267206"/>
            <a:ext cx="2335530" cy="1663700"/>
          </a:xfrm>
          <a:custGeom>
            <a:avLst/>
            <a:gdLst/>
            <a:ahLst/>
            <a:cxnLst/>
            <a:rect l="l" t="t" r="r" b="b"/>
            <a:pathLst>
              <a:path w="2335530" h="1663700">
                <a:moveTo>
                  <a:pt x="97294" y="1371600"/>
                </a:moveTo>
                <a:lnTo>
                  <a:pt x="0" y="1371600"/>
                </a:lnTo>
                <a:lnTo>
                  <a:pt x="0" y="1473200"/>
                </a:lnTo>
                <a:lnTo>
                  <a:pt x="97294" y="1473200"/>
                </a:lnTo>
                <a:lnTo>
                  <a:pt x="97294" y="1371600"/>
                </a:lnTo>
                <a:close/>
              </a:path>
              <a:path w="2335530" h="1663700">
                <a:moveTo>
                  <a:pt x="389166" y="1270000"/>
                </a:moveTo>
                <a:lnTo>
                  <a:pt x="291871" y="1270000"/>
                </a:lnTo>
                <a:lnTo>
                  <a:pt x="291871" y="1181100"/>
                </a:lnTo>
                <a:lnTo>
                  <a:pt x="194576" y="1181100"/>
                </a:lnTo>
                <a:lnTo>
                  <a:pt x="97294" y="1181100"/>
                </a:lnTo>
                <a:lnTo>
                  <a:pt x="97294" y="1270000"/>
                </a:lnTo>
                <a:lnTo>
                  <a:pt x="194576" y="1270000"/>
                </a:lnTo>
                <a:lnTo>
                  <a:pt x="194576" y="1562100"/>
                </a:lnTo>
                <a:lnTo>
                  <a:pt x="291871" y="1562100"/>
                </a:lnTo>
                <a:lnTo>
                  <a:pt x="291871" y="1371600"/>
                </a:lnTo>
                <a:lnTo>
                  <a:pt x="389166" y="1371600"/>
                </a:lnTo>
                <a:lnTo>
                  <a:pt x="389166" y="1270000"/>
                </a:lnTo>
                <a:close/>
              </a:path>
              <a:path w="2335530" h="1663700">
                <a:moveTo>
                  <a:pt x="583742" y="1181100"/>
                </a:moveTo>
                <a:lnTo>
                  <a:pt x="486448" y="1181100"/>
                </a:lnTo>
                <a:lnTo>
                  <a:pt x="486448" y="1079500"/>
                </a:lnTo>
                <a:lnTo>
                  <a:pt x="389166" y="1079500"/>
                </a:lnTo>
                <a:lnTo>
                  <a:pt x="389166" y="1270000"/>
                </a:lnTo>
                <a:lnTo>
                  <a:pt x="486448" y="1270000"/>
                </a:lnTo>
                <a:lnTo>
                  <a:pt x="583742" y="1270000"/>
                </a:lnTo>
                <a:lnTo>
                  <a:pt x="583742" y="1181100"/>
                </a:lnTo>
                <a:close/>
              </a:path>
              <a:path w="2335530" h="1663700">
                <a:moveTo>
                  <a:pt x="583742" y="787400"/>
                </a:moveTo>
                <a:lnTo>
                  <a:pt x="486448" y="787400"/>
                </a:lnTo>
                <a:lnTo>
                  <a:pt x="389166" y="787400"/>
                </a:lnTo>
                <a:lnTo>
                  <a:pt x="291871" y="787400"/>
                </a:lnTo>
                <a:lnTo>
                  <a:pt x="194576" y="787400"/>
                </a:lnTo>
                <a:lnTo>
                  <a:pt x="194576" y="889000"/>
                </a:lnTo>
                <a:lnTo>
                  <a:pt x="97294" y="889000"/>
                </a:lnTo>
                <a:lnTo>
                  <a:pt x="97294" y="787400"/>
                </a:lnTo>
                <a:lnTo>
                  <a:pt x="0" y="787400"/>
                </a:lnTo>
                <a:lnTo>
                  <a:pt x="0" y="1181100"/>
                </a:lnTo>
                <a:lnTo>
                  <a:pt x="97294" y="1181100"/>
                </a:lnTo>
                <a:lnTo>
                  <a:pt x="97294" y="977900"/>
                </a:lnTo>
                <a:lnTo>
                  <a:pt x="194576" y="977900"/>
                </a:lnTo>
                <a:lnTo>
                  <a:pt x="194576" y="1079500"/>
                </a:lnTo>
                <a:lnTo>
                  <a:pt x="291871" y="1079500"/>
                </a:lnTo>
                <a:lnTo>
                  <a:pt x="389166" y="1079500"/>
                </a:lnTo>
                <a:lnTo>
                  <a:pt x="389166" y="889000"/>
                </a:lnTo>
                <a:lnTo>
                  <a:pt x="486448" y="889000"/>
                </a:lnTo>
                <a:lnTo>
                  <a:pt x="583742" y="889000"/>
                </a:lnTo>
                <a:lnTo>
                  <a:pt x="583742" y="787400"/>
                </a:lnTo>
                <a:close/>
              </a:path>
              <a:path w="2335530" h="1663700">
                <a:moveTo>
                  <a:pt x="778344" y="1181100"/>
                </a:moveTo>
                <a:lnTo>
                  <a:pt x="681037" y="1181100"/>
                </a:lnTo>
                <a:lnTo>
                  <a:pt x="681037" y="1270000"/>
                </a:lnTo>
                <a:lnTo>
                  <a:pt x="583742" y="1270000"/>
                </a:lnTo>
                <a:lnTo>
                  <a:pt x="583742" y="1371600"/>
                </a:lnTo>
                <a:lnTo>
                  <a:pt x="486448" y="1371600"/>
                </a:lnTo>
                <a:lnTo>
                  <a:pt x="486448" y="1473200"/>
                </a:lnTo>
                <a:lnTo>
                  <a:pt x="583742" y="1473200"/>
                </a:lnTo>
                <a:lnTo>
                  <a:pt x="681037" y="1473200"/>
                </a:lnTo>
                <a:lnTo>
                  <a:pt x="778344" y="1473200"/>
                </a:lnTo>
                <a:lnTo>
                  <a:pt x="778344" y="1181100"/>
                </a:lnTo>
                <a:close/>
              </a:path>
              <a:path w="2335530" h="1663700">
                <a:moveTo>
                  <a:pt x="875639" y="393700"/>
                </a:moveTo>
                <a:lnTo>
                  <a:pt x="778344" y="393700"/>
                </a:lnTo>
                <a:lnTo>
                  <a:pt x="778344" y="292100"/>
                </a:lnTo>
                <a:lnTo>
                  <a:pt x="681037" y="292100"/>
                </a:lnTo>
                <a:lnTo>
                  <a:pt x="681037" y="495300"/>
                </a:lnTo>
                <a:lnTo>
                  <a:pt x="778344" y="495300"/>
                </a:lnTo>
                <a:lnTo>
                  <a:pt x="875639" y="495300"/>
                </a:lnTo>
                <a:lnTo>
                  <a:pt x="875639" y="393700"/>
                </a:lnTo>
                <a:close/>
              </a:path>
              <a:path w="2335530" h="1663700">
                <a:moveTo>
                  <a:pt x="972921" y="292100"/>
                </a:moveTo>
                <a:lnTo>
                  <a:pt x="875639" y="292100"/>
                </a:lnTo>
                <a:lnTo>
                  <a:pt x="875639" y="393700"/>
                </a:lnTo>
                <a:lnTo>
                  <a:pt x="972921" y="393700"/>
                </a:lnTo>
                <a:lnTo>
                  <a:pt x="972921" y="292100"/>
                </a:lnTo>
                <a:close/>
              </a:path>
              <a:path w="2335530" h="1663700">
                <a:moveTo>
                  <a:pt x="1070216" y="1473200"/>
                </a:moveTo>
                <a:lnTo>
                  <a:pt x="972921" y="1473200"/>
                </a:lnTo>
                <a:lnTo>
                  <a:pt x="972921" y="1562100"/>
                </a:lnTo>
                <a:lnTo>
                  <a:pt x="1070216" y="1562100"/>
                </a:lnTo>
                <a:lnTo>
                  <a:pt x="1070216" y="1473200"/>
                </a:lnTo>
                <a:close/>
              </a:path>
              <a:path w="2335530" h="1663700">
                <a:moveTo>
                  <a:pt x="1070216" y="1079500"/>
                </a:moveTo>
                <a:lnTo>
                  <a:pt x="972921" y="1079500"/>
                </a:lnTo>
                <a:lnTo>
                  <a:pt x="972921" y="889000"/>
                </a:lnTo>
                <a:lnTo>
                  <a:pt x="875639" y="889000"/>
                </a:lnTo>
                <a:lnTo>
                  <a:pt x="875639" y="977900"/>
                </a:lnTo>
                <a:lnTo>
                  <a:pt x="778344" y="977900"/>
                </a:lnTo>
                <a:lnTo>
                  <a:pt x="778344" y="1079500"/>
                </a:lnTo>
                <a:lnTo>
                  <a:pt x="875639" y="1079500"/>
                </a:lnTo>
                <a:lnTo>
                  <a:pt x="875639" y="1371600"/>
                </a:lnTo>
                <a:lnTo>
                  <a:pt x="972921" y="1371600"/>
                </a:lnTo>
                <a:lnTo>
                  <a:pt x="972921" y="1181100"/>
                </a:lnTo>
                <a:lnTo>
                  <a:pt x="1070216" y="1181100"/>
                </a:lnTo>
                <a:lnTo>
                  <a:pt x="1070216" y="1079500"/>
                </a:lnTo>
                <a:close/>
              </a:path>
              <a:path w="2335530" h="1663700">
                <a:moveTo>
                  <a:pt x="1167511" y="1371600"/>
                </a:moveTo>
                <a:lnTo>
                  <a:pt x="1070216" y="1371600"/>
                </a:lnTo>
                <a:lnTo>
                  <a:pt x="1070216" y="1473200"/>
                </a:lnTo>
                <a:lnTo>
                  <a:pt x="1167511" y="1473200"/>
                </a:lnTo>
                <a:lnTo>
                  <a:pt x="1167511" y="1371600"/>
                </a:lnTo>
                <a:close/>
              </a:path>
              <a:path w="2335530" h="1663700">
                <a:moveTo>
                  <a:pt x="1264793" y="685800"/>
                </a:moveTo>
                <a:lnTo>
                  <a:pt x="1167511" y="685800"/>
                </a:lnTo>
                <a:lnTo>
                  <a:pt x="1167511" y="495300"/>
                </a:lnTo>
                <a:lnTo>
                  <a:pt x="1070216" y="495300"/>
                </a:lnTo>
                <a:lnTo>
                  <a:pt x="972921" y="495300"/>
                </a:lnTo>
                <a:lnTo>
                  <a:pt x="875639" y="495300"/>
                </a:lnTo>
                <a:lnTo>
                  <a:pt x="875639" y="685800"/>
                </a:lnTo>
                <a:lnTo>
                  <a:pt x="778344" y="685800"/>
                </a:lnTo>
                <a:lnTo>
                  <a:pt x="778344" y="584200"/>
                </a:lnTo>
                <a:lnTo>
                  <a:pt x="681037" y="584200"/>
                </a:lnTo>
                <a:lnTo>
                  <a:pt x="681037" y="889000"/>
                </a:lnTo>
                <a:lnTo>
                  <a:pt x="583742" y="889000"/>
                </a:lnTo>
                <a:lnTo>
                  <a:pt x="583742" y="977900"/>
                </a:lnTo>
                <a:lnTo>
                  <a:pt x="486448" y="977900"/>
                </a:lnTo>
                <a:lnTo>
                  <a:pt x="486448" y="1079500"/>
                </a:lnTo>
                <a:lnTo>
                  <a:pt x="583742" y="1079500"/>
                </a:lnTo>
                <a:lnTo>
                  <a:pt x="583742" y="1181100"/>
                </a:lnTo>
                <a:lnTo>
                  <a:pt x="681037" y="1181100"/>
                </a:lnTo>
                <a:lnTo>
                  <a:pt x="681037" y="977900"/>
                </a:lnTo>
                <a:lnTo>
                  <a:pt x="778344" y="977900"/>
                </a:lnTo>
                <a:lnTo>
                  <a:pt x="778344" y="889000"/>
                </a:lnTo>
                <a:lnTo>
                  <a:pt x="875639" y="889000"/>
                </a:lnTo>
                <a:lnTo>
                  <a:pt x="875639" y="787400"/>
                </a:lnTo>
                <a:lnTo>
                  <a:pt x="972921" y="787400"/>
                </a:lnTo>
                <a:lnTo>
                  <a:pt x="972921" y="584200"/>
                </a:lnTo>
                <a:lnTo>
                  <a:pt x="1070216" y="584200"/>
                </a:lnTo>
                <a:lnTo>
                  <a:pt x="1070216" y="787400"/>
                </a:lnTo>
                <a:lnTo>
                  <a:pt x="1167511" y="787400"/>
                </a:lnTo>
                <a:lnTo>
                  <a:pt x="1264793" y="787400"/>
                </a:lnTo>
                <a:lnTo>
                  <a:pt x="1264793" y="685800"/>
                </a:lnTo>
                <a:close/>
              </a:path>
              <a:path w="2335530" h="1663700">
                <a:moveTo>
                  <a:pt x="1362087" y="495300"/>
                </a:moveTo>
                <a:lnTo>
                  <a:pt x="1264793" y="495300"/>
                </a:lnTo>
                <a:lnTo>
                  <a:pt x="1264793" y="685800"/>
                </a:lnTo>
                <a:lnTo>
                  <a:pt x="1362087" y="685800"/>
                </a:lnTo>
                <a:lnTo>
                  <a:pt x="1362087" y="495300"/>
                </a:lnTo>
                <a:close/>
              </a:path>
              <a:path w="2335530" h="1663700">
                <a:moveTo>
                  <a:pt x="1556664" y="495300"/>
                </a:moveTo>
                <a:lnTo>
                  <a:pt x="1459382" y="495300"/>
                </a:lnTo>
                <a:lnTo>
                  <a:pt x="1459382" y="685800"/>
                </a:lnTo>
                <a:lnTo>
                  <a:pt x="1556664" y="685800"/>
                </a:lnTo>
                <a:lnTo>
                  <a:pt x="1556664" y="495300"/>
                </a:lnTo>
                <a:close/>
              </a:path>
              <a:path w="2335530" h="1663700">
                <a:moveTo>
                  <a:pt x="1751266" y="977900"/>
                </a:moveTo>
                <a:lnTo>
                  <a:pt x="1653959" y="977900"/>
                </a:lnTo>
                <a:lnTo>
                  <a:pt x="1653959" y="1079500"/>
                </a:lnTo>
                <a:lnTo>
                  <a:pt x="1556664" y="1079500"/>
                </a:lnTo>
                <a:lnTo>
                  <a:pt x="1556664" y="977900"/>
                </a:lnTo>
                <a:lnTo>
                  <a:pt x="1459382" y="977900"/>
                </a:lnTo>
                <a:lnTo>
                  <a:pt x="1459382" y="685800"/>
                </a:lnTo>
                <a:lnTo>
                  <a:pt x="1362087" y="685800"/>
                </a:lnTo>
                <a:lnTo>
                  <a:pt x="1362087" y="889000"/>
                </a:lnTo>
                <a:lnTo>
                  <a:pt x="1264793" y="889000"/>
                </a:lnTo>
                <a:lnTo>
                  <a:pt x="1167511" y="889000"/>
                </a:lnTo>
                <a:lnTo>
                  <a:pt x="1070216" y="889000"/>
                </a:lnTo>
                <a:lnTo>
                  <a:pt x="1070216" y="977900"/>
                </a:lnTo>
                <a:lnTo>
                  <a:pt x="1167511" y="977900"/>
                </a:lnTo>
                <a:lnTo>
                  <a:pt x="1167511" y="1079500"/>
                </a:lnTo>
                <a:lnTo>
                  <a:pt x="1264793" y="1079500"/>
                </a:lnTo>
                <a:lnTo>
                  <a:pt x="1264793" y="977900"/>
                </a:lnTo>
                <a:lnTo>
                  <a:pt x="1362087" y="977900"/>
                </a:lnTo>
                <a:lnTo>
                  <a:pt x="1362087" y="1079500"/>
                </a:lnTo>
                <a:lnTo>
                  <a:pt x="1459382" y="1079500"/>
                </a:lnTo>
                <a:lnTo>
                  <a:pt x="1459382" y="1181100"/>
                </a:lnTo>
                <a:lnTo>
                  <a:pt x="1362087" y="1181100"/>
                </a:lnTo>
                <a:lnTo>
                  <a:pt x="1362087" y="1079500"/>
                </a:lnTo>
                <a:lnTo>
                  <a:pt x="1264793" y="1079500"/>
                </a:lnTo>
                <a:lnTo>
                  <a:pt x="1264793" y="1181100"/>
                </a:lnTo>
                <a:lnTo>
                  <a:pt x="1167511" y="1181100"/>
                </a:lnTo>
                <a:lnTo>
                  <a:pt x="1070216" y="1181100"/>
                </a:lnTo>
                <a:lnTo>
                  <a:pt x="1070216" y="1270000"/>
                </a:lnTo>
                <a:lnTo>
                  <a:pt x="1167511" y="1270000"/>
                </a:lnTo>
                <a:lnTo>
                  <a:pt x="1264793" y="1270000"/>
                </a:lnTo>
                <a:lnTo>
                  <a:pt x="1264793" y="1473200"/>
                </a:lnTo>
                <a:lnTo>
                  <a:pt x="1167511" y="1473200"/>
                </a:lnTo>
                <a:lnTo>
                  <a:pt x="1167511" y="1562100"/>
                </a:lnTo>
                <a:lnTo>
                  <a:pt x="1264793" y="1562100"/>
                </a:lnTo>
                <a:lnTo>
                  <a:pt x="1362087" y="1562100"/>
                </a:lnTo>
                <a:lnTo>
                  <a:pt x="1362087" y="1473200"/>
                </a:lnTo>
                <a:lnTo>
                  <a:pt x="1459382" y="1473200"/>
                </a:lnTo>
                <a:lnTo>
                  <a:pt x="1556664" y="1473200"/>
                </a:lnTo>
                <a:lnTo>
                  <a:pt x="1556664" y="1270000"/>
                </a:lnTo>
                <a:lnTo>
                  <a:pt x="1653959" y="1270000"/>
                </a:lnTo>
                <a:lnTo>
                  <a:pt x="1751266" y="1270000"/>
                </a:lnTo>
                <a:lnTo>
                  <a:pt x="1751266" y="977900"/>
                </a:lnTo>
                <a:close/>
              </a:path>
              <a:path w="2335530" h="1663700">
                <a:moveTo>
                  <a:pt x="1751266" y="787400"/>
                </a:moveTo>
                <a:lnTo>
                  <a:pt x="1653959" y="787400"/>
                </a:lnTo>
                <a:lnTo>
                  <a:pt x="1556664" y="787400"/>
                </a:lnTo>
                <a:lnTo>
                  <a:pt x="1556664" y="977900"/>
                </a:lnTo>
                <a:lnTo>
                  <a:pt x="1653959" y="977900"/>
                </a:lnTo>
                <a:lnTo>
                  <a:pt x="1653959" y="889000"/>
                </a:lnTo>
                <a:lnTo>
                  <a:pt x="1751266" y="889000"/>
                </a:lnTo>
                <a:lnTo>
                  <a:pt x="1751266" y="787400"/>
                </a:lnTo>
                <a:close/>
              </a:path>
              <a:path w="2335530" h="1663700">
                <a:moveTo>
                  <a:pt x="1848561" y="1473200"/>
                </a:moveTo>
                <a:lnTo>
                  <a:pt x="1751266" y="1473200"/>
                </a:lnTo>
                <a:lnTo>
                  <a:pt x="1653959" y="1473200"/>
                </a:lnTo>
                <a:lnTo>
                  <a:pt x="1653959" y="1663700"/>
                </a:lnTo>
                <a:lnTo>
                  <a:pt x="1751266" y="1663700"/>
                </a:lnTo>
                <a:lnTo>
                  <a:pt x="1848561" y="1663700"/>
                </a:lnTo>
                <a:lnTo>
                  <a:pt x="1848561" y="1473200"/>
                </a:lnTo>
                <a:close/>
              </a:path>
              <a:path w="2335530" h="1663700">
                <a:moveTo>
                  <a:pt x="2043137" y="1371600"/>
                </a:moveTo>
                <a:lnTo>
                  <a:pt x="1945830" y="1371600"/>
                </a:lnTo>
                <a:lnTo>
                  <a:pt x="1945830" y="1270000"/>
                </a:lnTo>
                <a:lnTo>
                  <a:pt x="1848561" y="1270000"/>
                </a:lnTo>
                <a:lnTo>
                  <a:pt x="1848561" y="1473200"/>
                </a:lnTo>
                <a:lnTo>
                  <a:pt x="1945830" y="1473200"/>
                </a:lnTo>
                <a:lnTo>
                  <a:pt x="1945830" y="1562100"/>
                </a:lnTo>
                <a:lnTo>
                  <a:pt x="2043137" y="1562100"/>
                </a:lnTo>
                <a:lnTo>
                  <a:pt x="2043137" y="1371600"/>
                </a:lnTo>
                <a:close/>
              </a:path>
              <a:path w="2335530" h="1663700">
                <a:moveTo>
                  <a:pt x="2140432" y="203200"/>
                </a:moveTo>
                <a:lnTo>
                  <a:pt x="2043137" y="203200"/>
                </a:lnTo>
                <a:lnTo>
                  <a:pt x="1945830" y="203200"/>
                </a:lnTo>
                <a:lnTo>
                  <a:pt x="1848561" y="203200"/>
                </a:lnTo>
                <a:lnTo>
                  <a:pt x="1848561" y="495300"/>
                </a:lnTo>
                <a:lnTo>
                  <a:pt x="1945830" y="495300"/>
                </a:lnTo>
                <a:lnTo>
                  <a:pt x="2043137" y="495300"/>
                </a:lnTo>
                <a:lnTo>
                  <a:pt x="2140432" y="495300"/>
                </a:lnTo>
                <a:lnTo>
                  <a:pt x="2140432" y="203200"/>
                </a:lnTo>
                <a:close/>
              </a:path>
              <a:path w="2335530" h="1663700">
                <a:moveTo>
                  <a:pt x="2335009" y="1371600"/>
                </a:moveTo>
                <a:lnTo>
                  <a:pt x="2237727" y="1371600"/>
                </a:lnTo>
                <a:lnTo>
                  <a:pt x="2237727" y="1270000"/>
                </a:lnTo>
                <a:lnTo>
                  <a:pt x="2140432" y="1270000"/>
                </a:lnTo>
                <a:lnTo>
                  <a:pt x="2140432" y="1473200"/>
                </a:lnTo>
                <a:lnTo>
                  <a:pt x="2237727" y="1473200"/>
                </a:lnTo>
                <a:lnTo>
                  <a:pt x="2237727" y="1562100"/>
                </a:lnTo>
                <a:lnTo>
                  <a:pt x="2335009" y="1562100"/>
                </a:lnTo>
                <a:lnTo>
                  <a:pt x="2335009" y="1371600"/>
                </a:lnTo>
                <a:close/>
              </a:path>
              <a:path w="2335530" h="1663700">
                <a:moveTo>
                  <a:pt x="2335009" y="977900"/>
                </a:moveTo>
                <a:lnTo>
                  <a:pt x="2237727" y="977900"/>
                </a:lnTo>
                <a:lnTo>
                  <a:pt x="2237727" y="1079500"/>
                </a:lnTo>
                <a:lnTo>
                  <a:pt x="2140432" y="1079500"/>
                </a:lnTo>
                <a:lnTo>
                  <a:pt x="2043137" y="1079500"/>
                </a:lnTo>
                <a:lnTo>
                  <a:pt x="2043137" y="977900"/>
                </a:lnTo>
                <a:lnTo>
                  <a:pt x="2140432" y="977900"/>
                </a:lnTo>
                <a:lnTo>
                  <a:pt x="2237727" y="977900"/>
                </a:lnTo>
                <a:lnTo>
                  <a:pt x="2237727" y="787400"/>
                </a:lnTo>
                <a:lnTo>
                  <a:pt x="2140432" y="787400"/>
                </a:lnTo>
                <a:lnTo>
                  <a:pt x="2140432" y="889000"/>
                </a:lnTo>
                <a:lnTo>
                  <a:pt x="2043137" y="889000"/>
                </a:lnTo>
                <a:lnTo>
                  <a:pt x="2043137" y="787400"/>
                </a:lnTo>
                <a:lnTo>
                  <a:pt x="1945830" y="787400"/>
                </a:lnTo>
                <a:lnTo>
                  <a:pt x="1848561" y="787400"/>
                </a:lnTo>
                <a:lnTo>
                  <a:pt x="1848561" y="889000"/>
                </a:lnTo>
                <a:lnTo>
                  <a:pt x="1751266" y="889000"/>
                </a:lnTo>
                <a:lnTo>
                  <a:pt x="1751266" y="977900"/>
                </a:lnTo>
                <a:lnTo>
                  <a:pt x="1848561" y="977900"/>
                </a:lnTo>
                <a:lnTo>
                  <a:pt x="1945830" y="977900"/>
                </a:lnTo>
                <a:lnTo>
                  <a:pt x="1945830" y="1181100"/>
                </a:lnTo>
                <a:lnTo>
                  <a:pt x="2043137" y="1181100"/>
                </a:lnTo>
                <a:lnTo>
                  <a:pt x="2140432" y="1181100"/>
                </a:lnTo>
                <a:lnTo>
                  <a:pt x="2237727" y="1181100"/>
                </a:lnTo>
                <a:lnTo>
                  <a:pt x="2237727" y="1270000"/>
                </a:lnTo>
                <a:lnTo>
                  <a:pt x="2335009" y="1270000"/>
                </a:lnTo>
                <a:lnTo>
                  <a:pt x="2335009" y="977900"/>
                </a:lnTo>
                <a:close/>
              </a:path>
              <a:path w="2335530" h="1663700">
                <a:moveTo>
                  <a:pt x="2335009" y="0"/>
                </a:moveTo>
                <a:lnTo>
                  <a:pt x="2237727" y="0"/>
                </a:lnTo>
                <a:lnTo>
                  <a:pt x="2237727" y="584200"/>
                </a:lnTo>
                <a:lnTo>
                  <a:pt x="2140432" y="584200"/>
                </a:lnTo>
                <a:lnTo>
                  <a:pt x="2043137" y="584200"/>
                </a:lnTo>
                <a:lnTo>
                  <a:pt x="1945830" y="584200"/>
                </a:lnTo>
                <a:lnTo>
                  <a:pt x="1848561" y="584200"/>
                </a:lnTo>
                <a:lnTo>
                  <a:pt x="1751266" y="584200"/>
                </a:lnTo>
                <a:lnTo>
                  <a:pt x="1751266" y="0"/>
                </a:lnTo>
                <a:lnTo>
                  <a:pt x="1653959" y="0"/>
                </a:lnTo>
                <a:lnTo>
                  <a:pt x="1653959" y="685800"/>
                </a:lnTo>
                <a:lnTo>
                  <a:pt x="1751266" y="685800"/>
                </a:lnTo>
                <a:lnTo>
                  <a:pt x="1848561" y="685800"/>
                </a:lnTo>
                <a:lnTo>
                  <a:pt x="2335009" y="685800"/>
                </a:lnTo>
                <a:lnTo>
                  <a:pt x="2335009" y="0"/>
                </a:lnTo>
                <a:close/>
              </a:path>
            </a:pathLst>
          </a:custGeom>
          <a:solidFill>
            <a:srgbClr val="1B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09384" y="2642615"/>
            <a:ext cx="2392045" cy="5018405"/>
          </a:xfrm>
          <a:custGeom>
            <a:avLst/>
            <a:gdLst/>
            <a:ahLst/>
            <a:cxnLst/>
            <a:rect l="l" t="t" r="r" b="b"/>
            <a:pathLst>
              <a:path w="2392045" h="5018405">
                <a:moveTo>
                  <a:pt x="82511" y="659638"/>
                </a:moveTo>
                <a:lnTo>
                  <a:pt x="0" y="659638"/>
                </a:lnTo>
                <a:lnTo>
                  <a:pt x="0" y="824585"/>
                </a:lnTo>
                <a:lnTo>
                  <a:pt x="82511" y="824585"/>
                </a:lnTo>
                <a:lnTo>
                  <a:pt x="82511" y="659638"/>
                </a:lnTo>
                <a:close/>
              </a:path>
              <a:path w="2392045" h="5018405">
                <a:moveTo>
                  <a:pt x="824636" y="741934"/>
                </a:moveTo>
                <a:lnTo>
                  <a:pt x="742213" y="741934"/>
                </a:lnTo>
                <a:lnTo>
                  <a:pt x="742213" y="659396"/>
                </a:lnTo>
                <a:lnTo>
                  <a:pt x="659714" y="659396"/>
                </a:lnTo>
                <a:lnTo>
                  <a:pt x="659714" y="741934"/>
                </a:lnTo>
                <a:lnTo>
                  <a:pt x="577291" y="741934"/>
                </a:lnTo>
                <a:lnTo>
                  <a:pt x="577291" y="824484"/>
                </a:lnTo>
                <a:lnTo>
                  <a:pt x="742213" y="824484"/>
                </a:lnTo>
                <a:lnTo>
                  <a:pt x="742213" y="907021"/>
                </a:lnTo>
                <a:lnTo>
                  <a:pt x="824636" y="907021"/>
                </a:lnTo>
                <a:lnTo>
                  <a:pt x="824636" y="824484"/>
                </a:lnTo>
                <a:lnTo>
                  <a:pt x="824636" y="741934"/>
                </a:lnTo>
                <a:close/>
              </a:path>
              <a:path w="2392045" h="5018405">
                <a:moveTo>
                  <a:pt x="824636" y="330492"/>
                </a:moveTo>
                <a:lnTo>
                  <a:pt x="742213" y="330492"/>
                </a:lnTo>
                <a:lnTo>
                  <a:pt x="742213" y="411759"/>
                </a:lnTo>
                <a:lnTo>
                  <a:pt x="659714" y="411759"/>
                </a:lnTo>
                <a:lnTo>
                  <a:pt x="659714" y="494309"/>
                </a:lnTo>
                <a:lnTo>
                  <a:pt x="659714" y="576846"/>
                </a:lnTo>
                <a:lnTo>
                  <a:pt x="742213" y="576846"/>
                </a:lnTo>
                <a:lnTo>
                  <a:pt x="742213" y="494309"/>
                </a:lnTo>
                <a:lnTo>
                  <a:pt x="824636" y="494309"/>
                </a:lnTo>
                <a:lnTo>
                  <a:pt x="824636" y="411759"/>
                </a:lnTo>
                <a:lnTo>
                  <a:pt x="824636" y="330492"/>
                </a:lnTo>
                <a:close/>
              </a:path>
              <a:path w="2392045" h="5018405">
                <a:moveTo>
                  <a:pt x="824725" y="164947"/>
                </a:moveTo>
                <a:lnTo>
                  <a:pt x="742213" y="164947"/>
                </a:lnTo>
                <a:lnTo>
                  <a:pt x="742213" y="247357"/>
                </a:lnTo>
                <a:lnTo>
                  <a:pt x="824725" y="247357"/>
                </a:lnTo>
                <a:lnTo>
                  <a:pt x="824725" y="164947"/>
                </a:lnTo>
                <a:close/>
              </a:path>
              <a:path w="2392045" h="5018405">
                <a:moveTo>
                  <a:pt x="824725" y="0"/>
                </a:moveTo>
                <a:lnTo>
                  <a:pt x="742213" y="0"/>
                </a:lnTo>
                <a:lnTo>
                  <a:pt x="742213" y="82524"/>
                </a:lnTo>
                <a:lnTo>
                  <a:pt x="824725" y="82524"/>
                </a:lnTo>
                <a:lnTo>
                  <a:pt x="824725" y="0"/>
                </a:lnTo>
                <a:close/>
              </a:path>
              <a:path w="2392045" h="5018405">
                <a:moveTo>
                  <a:pt x="907148" y="494309"/>
                </a:moveTo>
                <a:lnTo>
                  <a:pt x="824636" y="494309"/>
                </a:lnTo>
                <a:lnTo>
                  <a:pt x="824636" y="576846"/>
                </a:lnTo>
                <a:lnTo>
                  <a:pt x="742213" y="576846"/>
                </a:lnTo>
                <a:lnTo>
                  <a:pt x="742213" y="659396"/>
                </a:lnTo>
                <a:lnTo>
                  <a:pt x="824636" y="659396"/>
                </a:lnTo>
                <a:lnTo>
                  <a:pt x="824636" y="741934"/>
                </a:lnTo>
                <a:lnTo>
                  <a:pt x="907148" y="741934"/>
                </a:lnTo>
                <a:lnTo>
                  <a:pt x="907148" y="659396"/>
                </a:lnTo>
                <a:lnTo>
                  <a:pt x="907148" y="576846"/>
                </a:lnTo>
                <a:lnTo>
                  <a:pt x="907148" y="494309"/>
                </a:lnTo>
                <a:close/>
              </a:path>
              <a:path w="2392045" h="5018405">
                <a:moveTo>
                  <a:pt x="989647" y="824585"/>
                </a:moveTo>
                <a:lnTo>
                  <a:pt x="907148" y="824585"/>
                </a:lnTo>
                <a:lnTo>
                  <a:pt x="907148" y="907110"/>
                </a:lnTo>
                <a:lnTo>
                  <a:pt x="989647" y="907110"/>
                </a:lnTo>
                <a:lnTo>
                  <a:pt x="989647" y="824585"/>
                </a:lnTo>
                <a:close/>
              </a:path>
              <a:path w="2392045" h="5018405">
                <a:moveTo>
                  <a:pt x="989647" y="82524"/>
                </a:moveTo>
                <a:lnTo>
                  <a:pt x="907148" y="82524"/>
                </a:lnTo>
                <a:lnTo>
                  <a:pt x="907148" y="164947"/>
                </a:lnTo>
                <a:lnTo>
                  <a:pt x="989647" y="164947"/>
                </a:lnTo>
                <a:lnTo>
                  <a:pt x="989647" y="82524"/>
                </a:lnTo>
                <a:close/>
              </a:path>
              <a:path w="2392045" h="5018405">
                <a:moveTo>
                  <a:pt x="1044917" y="4916690"/>
                </a:moveTo>
                <a:lnTo>
                  <a:pt x="947635" y="4916690"/>
                </a:lnTo>
                <a:lnTo>
                  <a:pt x="947635" y="5018290"/>
                </a:lnTo>
                <a:lnTo>
                  <a:pt x="1044917" y="5018290"/>
                </a:lnTo>
                <a:lnTo>
                  <a:pt x="1044917" y="4916690"/>
                </a:lnTo>
                <a:close/>
              </a:path>
              <a:path w="2392045" h="5018405">
                <a:moveTo>
                  <a:pt x="1072070" y="330492"/>
                </a:moveTo>
                <a:lnTo>
                  <a:pt x="989647" y="330492"/>
                </a:lnTo>
                <a:lnTo>
                  <a:pt x="989647" y="247942"/>
                </a:lnTo>
                <a:lnTo>
                  <a:pt x="824636" y="247942"/>
                </a:lnTo>
                <a:lnTo>
                  <a:pt x="824636" y="330492"/>
                </a:lnTo>
                <a:lnTo>
                  <a:pt x="907148" y="330492"/>
                </a:lnTo>
                <a:lnTo>
                  <a:pt x="907148" y="411759"/>
                </a:lnTo>
                <a:lnTo>
                  <a:pt x="907148" y="494309"/>
                </a:lnTo>
                <a:lnTo>
                  <a:pt x="989647" y="494309"/>
                </a:lnTo>
                <a:lnTo>
                  <a:pt x="989647" y="411759"/>
                </a:lnTo>
                <a:lnTo>
                  <a:pt x="1072070" y="411759"/>
                </a:lnTo>
                <a:lnTo>
                  <a:pt x="1072070" y="330492"/>
                </a:lnTo>
                <a:close/>
              </a:path>
              <a:path w="2392045" h="5018405">
                <a:moveTo>
                  <a:pt x="1154557" y="247357"/>
                </a:moveTo>
                <a:lnTo>
                  <a:pt x="1072159" y="247357"/>
                </a:lnTo>
                <a:lnTo>
                  <a:pt x="1072159" y="164947"/>
                </a:lnTo>
                <a:lnTo>
                  <a:pt x="989647" y="164947"/>
                </a:lnTo>
                <a:lnTo>
                  <a:pt x="989647" y="247357"/>
                </a:lnTo>
                <a:lnTo>
                  <a:pt x="1072070" y="247357"/>
                </a:lnTo>
                <a:lnTo>
                  <a:pt x="1072070" y="329882"/>
                </a:lnTo>
                <a:lnTo>
                  <a:pt x="1154557" y="329882"/>
                </a:lnTo>
                <a:lnTo>
                  <a:pt x="1154557" y="247357"/>
                </a:lnTo>
                <a:close/>
              </a:path>
              <a:path w="2392045" h="5018405">
                <a:moveTo>
                  <a:pt x="1237094" y="0"/>
                </a:moveTo>
                <a:lnTo>
                  <a:pt x="1154557" y="0"/>
                </a:lnTo>
                <a:lnTo>
                  <a:pt x="1154557" y="82524"/>
                </a:lnTo>
                <a:lnTo>
                  <a:pt x="1237094" y="82524"/>
                </a:lnTo>
                <a:lnTo>
                  <a:pt x="1237094" y="0"/>
                </a:lnTo>
                <a:close/>
              </a:path>
              <a:path w="2392045" h="5018405">
                <a:moveTo>
                  <a:pt x="1239507" y="4726190"/>
                </a:moveTo>
                <a:lnTo>
                  <a:pt x="1142212" y="4726190"/>
                </a:lnTo>
                <a:lnTo>
                  <a:pt x="1142212" y="4624590"/>
                </a:lnTo>
                <a:lnTo>
                  <a:pt x="1044917" y="4624590"/>
                </a:lnTo>
                <a:lnTo>
                  <a:pt x="947635" y="4624590"/>
                </a:lnTo>
                <a:lnTo>
                  <a:pt x="947635" y="4827790"/>
                </a:lnTo>
                <a:lnTo>
                  <a:pt x="1044917" y="4827790"/>
                </a:lnTo>
                <a:lnTo>
                  <a:pt x="1142212" y="4827790"/>
                </a:lnTo>
                <a:lnTo>
                  <a:pt x="1239507" y="4827790"/>
                </a:lnTo>
                <a:lnTo>
                  <a:pt x="1239507" y="4726190"/>
                </a:lnTo>
                <a:close/>
              </a:path>
              <a:path w="2392045" h="5018405">
                <a:moveTo>
                  <a:pt x="1336789" y="4827790"/>
                </a:moveTo>
                <a:lnTo>
                  <a:pt x="1239507" y="4827790"/>
                </a:lnTo>
                <a:lnTo>
                  <a:pt x="1239507" y="5018290"/>
                </a:lnTo>
                <a:lnTo>
                  <a:pt x="1336789" y="5018290"/>
                </a:lnTo>
                <a:lnTo>
                  <a:pt x="1336789" y="4827790"/>
                </a:lnTo>
                <a:close/>
              </a:path>
              <a:path w="2392045" h="5018405">
                <a:moveTo>
                  <a:pt x="1336789" y="4624590"/>
                </a:moveTo>
                <a:lnTo>
                  <a:pt x="1239507" y="4624590"/>
                </a:lnTo>
                <a:lnTo>
                  <a:pt x="1239507" y="4726190"/>
                </a:lnTo>
                <a:lnTo>
                  <a:pt x="1336789" y="4726190"/>
                </a:lnTo>
                <a:lnTo>
                  <a:pt x="1336789" y="4624590"/>
                </a:lnTo>
                <a:close/>
              </a:path>
              <a:path w="2392045" h="5018405">
                <a:moveTo>
                  <a:pt x="1434084" y="4726190"/>
                </a:moveTo>
                <a:lnTo>
                  <a:pt x="1336789" y="4726190"/>
                </a:lnTo>
                <a:lnTo>
                  <a:pt x="1336789" y="4827790"/>
                </a:lnTo>
                <a:lnTo>
                  <a:pt x="1434084" y="4827790"/>
                </a:lnTo>
                <a:lnTo>
                  <a:pt x="1434084" y="4726190"/>
                </a:lnTo>
                <a:close/>
              </a:path>
              <a:path w="2392045" h="5018405">
                <a:moveTo>
                  <a:pt x="1566900" y="247357"/>
                </a:moveTo>
                <a:lnTo>
                  <a:pt x="1484477" y="247357"/>
                </a:lnTo>
                <a:lnTo>
                  <a:pt x="1484477" y="165404"/>
                </a:lnTo>
                <a:lnTo>
                  <a:pt x="1484477" y="82854"/>
                </a:lnTo>
                <a:lnTo>
                  <a:pt x="1319517" y="82854"/>
                </a:lnTo>
                <a:lnTo>
                  <a:pt x="1319517" y="164947"/>
                </a:lnTo>
                <a:lnTo>
                  <a:pt x="1154557" y="164947"/>
                </a:lnTo>
                <a:lnTo>
                  <a:pt x="1154557" y="247357"/>
                </a:lnTo>
                <a:lnTo>
                  <a:pt x="1319517" y="247357"/>
                </a:lnTo>
                <a:lnTo>
                  <a:pt x="1319517" y="165404"/>
                </a:lnTo>
                <a:lnTo>
                  <a:pt x="1401940" y="165404"/>
                </a:lnTo>
                <a:lnTo>
                  <a:pt x="1401940" y="247357"/>
                </a:lnTo>
                <a:lnTo>
                  <a:pt x="1319517" y="247357"/>
                </a:lnTo>
                <a:lnTo>
                  <a:pt x="1319517" y="329882"/>
                </a:lnTo>
                <a:lnTo>
                  <a:pt x="1402054" y="329882"/>
                </a:lnTo>
                <a:lnTo>
                  <a:pt x="1402054" y="247942"/>
                </a:lnTo>
                <a:lnTo>
                  <a:pt x="1484477" y="247942"/>
                </a:lnTo>
                <a:lnTo>
                  <a:pt x="1484477" y="329882"/>
                </a:lnTo>
                <a:lnTo>
                  <a:pt x="1566900" y="329882"/>
                </a:lnTo>
                <a:lnTo>
                  <a:pt x="1566900" y="247357"/>
                </a:lnTo>
                <a:close/>
              </a:path>
              <a:path w="2392045" h="5018405">
                <a:moveTo>
                  <a:pt x="1628660" y="4916690"/>
                </a:moveTo>
                <a:lnTo>
                  <a:pt x="1531378" y="4916690"/>
                </a:lnTo>
                <a:lnTo>
                  <a:pt x="1434084" y="4916690"/>
                </a:lnTo>
                <a:lnTo>
                  <a:pt x="1434084" y="5018290"/>
                </a:lnTo>
                <a:lnTo>
                  <a:pt x="1531378" y="5018290"/>
                </a:lnTo>
                <a:lnTo>
                  <a:pt x="1628660" y="5018290"/>
                </a:lnTo>
                <a:lnTo>
                  <a:pt x="1628660" y="4916690"/>
                </a:lnTo>
                <a:close/>
              </a:path>
              <a:path w="2392045" h="5018405">
                <a:moveTo>
                  <a:pt x="1649336" y="824484"/>
                </a:moveTo>
                <a:lnTo>
                  <a:pt x="1484477" y="824484"/>
                </a:lnTo>
                <a:lnTo>
                  <a:pt x="1484477" y="907021"/>
                </a:lnTo>
                <a:lnTo>
                  <a:pt x="1484477" y="989571"/>
                </a:lnTo>
                <a:lnTo>
                  <a:pt x="1566900" y="989571"/>
                </a:lnTo>
                <a:lnTo>
                  <a:pt x="1566900" y="907021"/>
                </a:lnTo>
                <a:lnTo>
                  <a:pt x="1649336" y="907021"/>
                </a:lnTo>
                <a:lnTo>
                  <a:pt x="1649336" y="824484"/>
                </a:lnTo>
                <a:close/>
              </a:path>
              <a:path w="2392045" h="5018405">
                <a:moveTo>
                  <a:pt x="1649336" y="0"/>
                </a:moveTo>
                <a:lnTo>
                  <a:pt x="1484477" y="0"/>
                </a:lnTo>
                <a:lnTo>
                  <a:pt x="1484477" y="82524"/>
                </a:lnTo>
                <a:lnTo>
                  <a:pt x="1649336" y="82524"/>
                </a:lnTo>
                <a:lnTo>
                  <a:pt x="1649336" y="0"/>
                </a:lnTo>
                <a:close/>
              </a:path>
              <a:path w="2392045" h="5018405">
                <a:moveTo>
                  <a:pt x="1731759" y="494309"/>
                </a:moveTo>
                <a:lnTo>
                  <a:pt x="1649336" y="494309"/>
                </a:lnTo>
                <a:lnTo>
                  <a:pt x="1649336" y="412292"/>
                </a:lnTo>
                <a:lnTo>
                  <a:pt x="1566900" y="412292"/>
                </a:lnTo>
                <a:lnTo>
                  <a:pt x="1566900" y="494817"/>
                </a:lnTo>
                <a:lnTo>
                  <a:pt x="1649336" y="494817"/>
                </a:lnTo>
                <a:lnTo>
                  <a:pt x="1649336" y="576846"/>
                </a:lnTo>
                <a:lnTo>
                  <a:pt x="1566900" y="576846"/>
                </a:lnTo>
                <a:lnTo>
                  <a:pt x="1566900" y="494817"/>
                </a:lnTo>
                <a:lnTo>
                  <a:pt x="1484477" y="494817"/>
                </a:lnTo>
                <a:lnTo>
                  <a:pt x="1484477" y="576846"/>
                </a:lnTo>
                <a:lnTo>
                  <a:pt x="1401940" y="576846"/>
                </a:lnTo>
                <a:lnTo>
                  <a:pt x="1401940" y="494309"/>
                </a:lnTo>
                <a:lnTo>
                  <a:pt x="1484477" y="494309"/>
                </a:lnTo>
                <a:lnTo>
                  <a:pt x="1484477" y="411759"/>
                </a:lnTo>
                <a:lnTo>
                  <a:pt x="1319517" y="411759"/>
                </a:lnTo>
                <a:lnTo>
                  <a:pt x="1319517" y="412292"/>
                </a:lnTo>
                <a:lnTo>
                  <a:pt x="1319517" y="494817"/>
                </a:lnTo>
                <a:lnTo>
                  <a:pt x="1319517" y="576846"/>
                </a:lnTo>
                <a:lnTo>
                  <a:pt x="1319517" y="577227"/>
                </a:lnTo>
                <a:lnTo>
                  <a:pt x="1319517" y="659638"/>
                </a:lnTo>
                <a:lnTo>
                  <a:pt x="1319517" y="741934"/>
                </a:lnTo>
                <a:lnTo>
                  <a:pt x="1237094" y="741934"/>
                </a:lnTo>
                <a:lnTo>
                  <a:pt x="1237094" y="659638"/>
                </a:lnTo>
                <a:lnTo>
                  <a:pt x="1319517" y="659638"/>
                </a:lnTo>
                <a:lnTo>
                  <a:pt x="1319517" y="577227"/>
                </a:lnTo>
                <a:lnTo>
                  <a:pt x="1237094" y="577227"/>
                </a:lnTo>
                <a:lnTo>
                  <a:pt x="1237094" y="494817"/>
                </a:lnTo>
                <a:lnTo>
                  <a:pt x="1319517" y="494817"/>
                </a:lnTo>
                <a:lnTo>
                  <a:pt x="1319517" y="412292"/>
                </a:lnTo>
                <a:lnTo>
                  <a:pt x="1236980" y="412292"/>
                </a:lnTo>
                <a:lnTo>
                  <a:pt x="1236980" y="494817"/>
                </a:lnTo>
                <a:lnTo>
                  <a:pt x="1236980" y="577342"/>
                </a:lnTo>
                <a:lnTo>
                  <a:pt x="1236980" y="659638"/>
                </a:lnTo>
                <a:lnTo>
                  <a:pt x="1236980" y="742175"/>
                </a:lnTo>
                <a:lnTo>
                  <a:pt x="1236980" y="824484"/>
                </a:lnTo>
                <a:lnTo>
                  <a:pt x="1154557" y="824484"/>
                </a:lnTo>
                <a:lnTo>
                  <a:pt x="1154557" y="742175"/>
                </a:lnTo>
                <a:lnTo>
                  <a:pt x="1236980" y="742175"/>
                </a:lnTo>
                <a:lnTo>
                  <a:pt x="1236980" y="659638"/>
                </a:lnTo>
                <a:lnTo>
                  <a:pt x="1154557" y="659638"/>
                </a:lnTo>
                <a:lnTo>
                  <a:pt x="1154557" y="741934"/>
                </a:lnTo>
                <a:lnTo>
                  <a:pt x="1072070" y="741934"/>
                </a:lnTo>
                <a:lnTo>
                  <a:pt x="1072070" y="659638"/>
                </a:lnTo>
                <a:lnTo>
                  <a:pt x="1154557" y="659638"/>
                </a:lnTo>
                <a:lnTo>
                  <a:pt x="1154557" y="577342"/>
                </a:lnTo>
                <a:lnTo>
                  <a:pt x="1236980" y="577342"/>
                </a:lnTo>
                <a:lnTo>
                  <a:pt x="1236980" y="494817"/>
                </a:lnTo>
                <a:lnTo>
                  <a:pt x="1154557" y="494817"/>
                </a:lnTo>
                <a:lnTo>
                  <a:pt x="1154557" y="577227"/>
                </a:lnTo>
                <a:lnTo>
                  <a:pt x="1072159" y="577227"/>
                </a:lnTo>
                <a:lnTo>
                  <a:pt x="1072159" y="494817"/>
                </a:lnTo>
                <a:lnTo>
                  <a:pt x="989647" y="494817"/>
                </a:lnTo>
                <a:lnTo>
                  <a:pt x="989647" y="577342"/>
                </a:lnTo>
                <a:lnTo>
                  <a:pt x="1072070" y="577342"/>
                </a:lnTo>
                <a:lnTo>
                  <a:pt x="1072070" y="659396"/>
                </a:lnTo>
                <a:lnTo>
                  <a:pt x="989647" y="659396"/>
                </a:lnTo>
                <a:lnTo>
                  <a:pt x="989647" y="741934"/>
                </a:lnTo>
                <a:lnTo>
                  <a:pt x="989647" y="824484"/>
                </a:lnTo>
                <a:lnTo>
                  <a:pt x="1072070" y="824484"/>
                </a:lnTo>
                <a:lnTo>
                  <a:pt x="1072070" y="907021"/>
                </a:lnTo>
                <a:lnTo>
                  <a:pt x="1072070" y="989571"/>
                </a:lnTo>
                <a:lnTo>
                  <a:pt x="1154557" y="989571"/>
                </a:lnTo>
                <a:lnTo>
                  <a:pt x="1154557" y="907021"/>
                </a:lnTo>
                <a:lnTo>
                  <a:pt x="1319517" y="907021"/>
                </a:lnTo>
                <a:lnTo>
                  <a:pt x="1319517" y="824484"/>
                </a:lnTo>
                <a:lnTo>
                  <a:pt x="1401940" y="824484"/>
                </a:lnTo>
                <a:lnTo>
                  <a:pt x="1401940" y="659396"/>
                </a:lnTo>
                <a:lnTo>
                  <a:pt x="1484477" y="659396"/>
                </a:lnTo>
                <a:lnTo>
                  <a:pt x="1484477" y="577342"/>
                </a:lnTo>
                <a:lnTo>
                  <a:pt x="1566900" y="577342"/>
                </a:lnTo>
                <a:lnTo>
                  <a:pt x="1566900" y="659396"/>
                </a:lnTo>
                <a:lnTo>
                  <a:pt x="1566900" y="741934"/>
                </a:lnTo>
                <a:lnTo>
                  <a:pt x="1649336" y="741934"/>
                </a:lnTo>
                <a:lnTo>
                  <a:pt x="1649336" y="659396"/>
                </a:lnTo>
                <a:lnTo>
                  <a:pt x="1731759" y="659396"/>
                </a:lnTo>
                <a:lnTo>
                  <a:pt x="1731759" y="576846"/>
                </a:lnTo>
                <a:lnTo>
                  <a:pt x="1731759" y="494309"/>
                </a:lnTo>
                <a:close/>
              </a:path>
              <a:path w="2392045" h="5018405">
                <a:moveTo>
                  <a:pt x="1731873" y="164947"/>
                </a:moveTo>
                <a:lnTo>
                  <a:pt x="1649336" y="164947"/>
                </a:lnTo>
                <a:lnTo>
                  <a:pt x="1649336" y="247357"/>
                </a:lnTo>
                <a:lnTo>
                  <a:pt x="1731873" y="247357"/>
                </a:lnTo>
                <a:lnTo>
                  <a:pt x="1731873" y="164947"/>
                </a:lnTo>
                <a:close/>
              </a:path>
              <a:path w="2392045" h="5018405">
                <a:moveTo>
                  <a:pt x="1979256" y="659638"/>
                </a:moveTo>
                <a:lnTo>
                  <a:pt x="1896833" y="659638"/>
                </a:lnTo>
                <a:lnTo>
                  <a:pt x="1896833" y="741934"/>
                </a:lnTo>
                <a:lnTo>
                  <a:pt x="1814296" y="741934"/>
                </a:lnTo>
                <a:lnTo>
                  <a:pt x="1814296" y="659396"/>
                </a:lnTo>
                <a:lnTo>
                  <a:pt x="1731759" y="659396"/>
                </a:lnTo>
                <a:lnTo>
                  <a:pt x="1731759" y="741934"/>
                </a:lnTo>
                <a:lnTo>
                  <a:pt x="1649336" y="741934"/>
                </a:lnTo>
                <a:lnTo>
                  <a:pt x="1649336" y="824484"/>
                </a:lnTo>
                <a:lnTo>
                  <a:pt x="1814296" y="824484"/>
                </a:lnTo>
                <a:lnTo>
                  <a:pt x="1814296" y="907021"/>
                </a:lnTo>
                <a:lnTo>
                  <a:pt x="1896833" y="907021"/>
                </a:lnTo>
                <a:lnTo>
                  <a:pt x="1896833" y="824484"/>
                </a:lnTo>
                <a:lnTo>
                  <a:pt x="1896833" y="742175"/>
                </a:lnTo>
                <a:lnTo>
                  <a:pt x="1979256" y="742175"/>
                </a:lnTo>
                <a:lnTo>
                  <a:pt x="1979256" y="659638"/>
                </a:lnTo>
                <a:close/>
              </a:path>
              <a:path w="2392045" h="5018405">
                <a:moveTo>
                  <a:pt x="2061679" y="907021"/>
                </a:moveTo>
                <a:lnTo>
                  <a:pt x="1896833" y="907021"/>
                </a:lnTo>
                <a:lnTo>
                  <a:pt x="1896833" y="989571"/>
                </a:lnTo>
                <a:lnTo>
                  <a:pt x="2061679" y="989571"/>
                </a:lnTo>
                <a:lnTo>
                  <a:pt x="2061679" y="907021"/>
                </a:lnTo>
                <a:close/>
              </a:path>
              <a:path w="2392045" h="5018405">
                <a:moveTo>
                  <a:pt x="2309723" y="4624590"/>
                </a:moveTo>
                <a:lnTo>
                  <a:pt x="2309723" y="4624590"/>
                </a:lnTo>
                <a:lnTo>
                  <a:pt x="1823262" y="4624590"/>
                </a:lnTo>
                <a:lnTo>
                  <a:pt x="1823262" y="4726190"/>
                </a:lnTo>
                <a:lnTo>
                  <a:pt x="2309723" y="4726190"/>
                </a:lnTo>
                <a:lnTo>
                  <a:pt x="2309723" y="4624590"/>
                </a:lnTo>
                <a:close/>
              </a:path>
              <a:path w="2392045" h="5018405">
                <a:moveTo>
                  <a:pt x="2391613" y="989571"/>
                </a:moveTo>
                <a:lnTo>
                  <a:pt x="2309076" y="989571"/>
                </a:lnTo>
                <a:lnTo>
                  <a:pt x="2309076" y="907021"/>
                </a:lnTo>
                <a:lnTo>
                  <a:pt x="2144103" y="907021"/>
                </a:lnTo>
                <a:lnTo>
                  <a:pt x="2144103" y="989571"/>
                </a:lnTo>
                <a:lnTo>
                  <a:pt x="2226640" y="989571"/>
                </a:lnTo>
                <a:lnTo>
                  <a:pt x="2226640" y="1072108"/>
                </a:lnTo>
                <a:lnTo>
                  <a:pt x="2391613" y="1072108"/>
                </a:lnTo>
                <a:lnTo>
                  <a:pt x="2391613" y="989571"/>
                </a:lnTo>
                <a:close/>
              </a:path>
              <a:path w="2392045" h="5018405">
                <a:moveTo>
                  <a:pt x="2391613" y="742048"/>
                </a:moveTo>
                <a:lnTo>
                  <a:pt x="2309076" y="742048"/>
                </a:lnTo>
                <a:lnTo>
                  <a:pt x="2309076" y="824585"/>
                </a:lnTo>
                <a:lnTo>
                  <a:pt x="2391613" y="824585"/>
                </a:lnTo>
                <a:lnTo>
                  <a:pt x="2391613" y="742048"/>
                </a:lnTo>
                <a:close/>
              </a:path>
            </a:pathLst>
          </a:custGeom>
          <a:solidFill>
            <a:srgbClr val="1B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09384" y="3302012"/>
            <a:ext cx="2392045" cy="1732280"/>
          </a:xfrm>
          <a:custGeom>
            <a:avLst/>
            <a:gdLst/>
            <a:ahLst/>
            <a:cxnLst/>
            <a:rect l="l" t="t" r="r" b="b"/>
            <a:pathLst>
              <a:path w="2392045" h="1732279">
                <a:moveTo>
                  <a:pt x="247345" y="742886"/>
                </a:moveTo>
                <a:lnTo>
                  <a:pt x="82423" y="742886"/>
                </a:lnTo>
                <a:lnTo>
                  <a:pt x="82423" y="825436"/>
                </a:lnTo>
                <a:lnTo>
                  <a:pt x="247345" y="825436"/>
                </a:lnTo>
                <a:lnTo>
                  <a:pt x="247345" y="742886"/>
                </a:lnTo>
                <a:close/>
              </a:path>
              <a:path w="2392045" h="1732279">
                <a:moveTo>
                  <a:pt x="494703" y="412762"/>
                </a:moveTo>
                <a:lnTo>
                  <a:pt x="329768" y="412762"/>
                </a:lnTo>
                <a:lnTo>
                  <a:pt x="329768" y="495173"/>
                </a:lnTo>
                <a:lnTo>
                  <a:pt x="494703" y="495173"/>
                </a:lnTo>
                <a:lnTo>
                  <a:pt x="494703" y="412762"/>
                </a:lnTo>
                <a:close/>
              </a:path>
              <a:path w="2392045" h="1732279">
                <a:moveTo>
                  <a:pt x="1072159" y="330123"/>
                </a:moveTo>
                <a:lnTo>
                  <a:pt x="989647" y="330123"/>
                </a:lnTo>
                <a:lnTo>
                  <a:pt x="989647" y="412648"/>
                </a:lnTo>
                <a:lnTo>
                  <a:pt x="1072159" y="412648"/>
                </a:lnTo>
                <a:lnTo>
                  <a:pt x="1072159" y="330123"/>
                </a:lnTo>
                <a:close/>
              </a:path>
              <a:path w="2392045" h="1732279">
                <a:moveTo>
                  <a:pt x="1237094" y="495261"/>
                </a:moveTo>
                <a:lnTo>
                  <a:pt x="907148" y="495261"/>
                </a:lnTo>
                <a:lnTo>
                  <a:pt x="907148" y="412711"/>
                </a:lnTo>
                <a:lnTo>
                  <a:pt x="907148" y="247624"/>
                </a:lnTo>
                <a:lnTo>
                  <a:pt x="824636" y="247624"/>
                </a:lnTo>
                <a:lnTo>
                  <a:pt x="824636" y="412711"/>
                </a:lnTo>
                <a:lnTo>
                  <a:pt x="742137" y="412711"/>
                </a:lnTo>
                <a:lnTo>
                  <a:pt x="742137" y="495261"/>
                </a:lnTo>
                <a:lnTo>
                  <a:pt x="824636" y="495261"/>
                </a:lnTo>
                <a:lnTo>
                  <a:pt x="824636" y="577799"/>
                </a:lnTo>
                <a:lnTo>
                  <a:pt x="824636" y="660349"/>
                </a:lnTo>
                <a:lnTo>
                  <a:pt x="742137" y="660349"/>
                </a:lnTo>
                <a:lnTo>
                  <a:pt x="742137" y="577799"/>
                </a:lnTo>
                <a:lnTo>
                  <a:pt x="742137" y="495261"/>
                </a:lnTo>
                <a:lnTo>
                  <a:pt x="659612" y="495261"/>
                </a:lnTo>
                <a:lnTo>
                  <a:pt x="659612" y="412711"/>
                </a:lnTo>
                <a:lnTo>
                  <a:pt x="659612" y="330174"/>
                </a:lnTo>
                <a:lnTo>
                  <a:pt x="577291" y="330174"/>
                </a:lnTo>
                <a:lnTo>
                  <a:pt x="577291" y="577799"/>
                </a:lnTo>
                <a:lnTo>
                  <a:pt x="577291" y="660349"/>
                </a:lnTo>
                <a:lnTo>
                  <a:pt x="494779" y="660349"/>
                </a:lnTo>
                <a:lnTo>
                  <a:pt x="494779" y="742315"/>
                </a:lnTo>
                <a:lnTo>
                  <a:pt x="412369" y="742315"/>
                </a:lnTo>
                <a:lnTo>
                  <a:pt x="412369" y="660349"/>
                </a:lnTo>
                <a:lnTo>
                  <a:pt x="412369" y="577799"/>
                </a:lnTo>
                <a:lnTo>
                  <a:pt x="577291" y="577799"/>
                </a:lnTo>
                <a:lnTo>
                  <a:pt x="577291" y="330174"/>
                </a:lnTo>
                <a:lnTo>
                  <a:pt x="494779" y="330174"/>
                </a:lnTo>
                <a:lnTo>
                  <a:pt x="494779" y="247624"/>
                </a:lnTo>
                <a:lnTo>
                  <a:pt x="577291" y="247624"/>
                </a:lnTo>
                <a:lnTo>
                  <a:pt x="577291" y="165087"/>
                </a:lnTo>
                <a:lnTo>
                  <a:pt x="494779" y="165087"/>
                </a:lnTo>
                <a:lnTo>
                  <a:pt x="494779" y="82537"/>
                </a:lnTo>
                <a:lnTo>
                  <a:pt x="577291" y="82537"/>
                </a:lnTo>
                <a:lnTo>
                  <a:pt x="577291" y="0"/>
                </a:lnTo>
                <a:lnTo>
                  <a:pt x="412369" y="0"/>
                </a:lnTo>
                <a:lnTo>
                  <a:pt x="412369" y="82537"/>
                </a:lnTo>
                <a:lnTo>
                  <a:pt x="412369" y="165087"/>
                </a:lnTo>
                <a:lnTo>
                  <a:pt x="412369" y="247624"/>
                </a:lnTo>
                <a:lnTo>
                  <a:pt x="329857" y="247624"/>
                </a:lnTo>
                <a:lnTo>
                  <a:pt x="329857" y="330174"/>
                </a:lnTo>
                <a:lnTo>
                  <a:pt x="494703" y="330174"/>
                </a:lnTo>
                <a:lnTo>
                  <a:pt x="494703" y="412711"/>
                </a:lnTo>
                <a:lnTo>
                  <a:pt x="577202" y="412711"/>
                </a:lnTo>
                <a:lnTo>
                  <a:pt x="577202" y="495261"/>
                </a:lnTo>
                <a:lnTo>
                  <a:pt x="329857" y="495261"/>
                </a:lnTo>
                <a:lnTo>
                  <a:pt x="329857" y="660349"/>
                </a:lnTo>
                <a:lnTo>
                  <a:pt x="329857" y="742315"/>
                </a:lnTo>
                <a:lnTo>
                  <a:pt x="247345" y="742315"/>
                </a:lnTo>
                <a:lnTo>
                  <a:pt x="247345" y="660349"/>
                </a:lnTo>
                <a:lnTo>
                  <a:pt x="329857" y="660349"/>
                </a:lnTo>
                <a:lnTo>
                  <a:pt x="329857" y="495261"/>
                </a:lnTo>
                <a:lnTo>
                  <a:pt x="247269" y="495261"/>
                </a:lnTo>
                <a:lnTo>
                  <a:pt x="247269" y="412711"/>
                </a:lnTo>
                <a:lnTo>
                  <a:pt x="329768" y="412711"/>
                </a:lnTo>
                <a:lnTo>
                  <a:pt x="329768" y="330174"/>
                </a:lnTo>
                <a:lnTo>
                  <a:pt x="82511" y="330174"/>
                </a:lnTo>
                <a:lnTo>
                  <a:pt x="82511" y="412711"/>
                </a:lnTo>
                <a:lnTo>
                  <a:pt x="82511" y="495261"/>
                </a:lnTo>
                <a:lnTo>
                  <a:pt x="165011" y="495261"/>
                </a:lnTo>
                <a:lnTo>
                  <a:pt x="165011" y="577799"/>
                </a:lnTo>
                <a:lnTo>
                  <a:pt x="82511" y="577799"/>
                </a:lnTo>
                <a:lnTo>
                  <a:pt x="82511" y="495261"/>
                </a:lnTo>
                <a:lnTo>
                  <a:pt x="0" y="495261"/>
                </a:lnTo>
                <a:lnTo>
                  <a:pt x="0" y="577799"/>
                </a:lnTo>
                <a:lnTo>
                  <a:pt x="0" y="660349"/>
                </a:lnTo>
                <a:lnTo>
                  <a:pt x="164934" y="660349"/>
                </a:lnTo>
                <a:lnTo>
                  <a:pt x="164934" y="742670"/>
                </a:lnTo>
                <a:lnTo>
                  <a:pt x="247345" y="742670"/>
                </a:lnTo>
                <a:lnTo>
                  <a:pt x="329857" y="742670"/>
                </a:lnTo>
                <a:lnTo>
                  <a:pt x="329857" y="825436"/>
                </a:lnTo>
                <a:lnTo>
                  <a:pt x="412369" y="825436"/>
                </a:lnTo>
                <a:lnTo>
                  <a:pt x="412369" y="742670"/>
                </a:lnTo>
                <a:lnTo>
                  <a:pt x="494779" y="742670"/>
                </a:lnTo>
                <a:lnTo>
                  <a:pt x="494779" y="742886"/>
                </a:lnTo>
                <a:lnTo>
                  <a:pt x="742213" y="742886"/>
                </a:lnTo>
                <a:lnTo>
                  <a:pt x="742213" y="825157"/>
                </a:lnTo>
                <a:lnTo>
                  <a:pt x="494779" y="825157"/>
                </a:lnTo>
                <a:lnTo>
                  <a:pt x="494779" y="907567"/>
                </a:lnTo>
                <a:lnTo>
                  <a:pt x="577291" y="907567"/>
                </a:lnTo>
                <a:lnTo>
                  <a:pt x="577291" y="990066"/>
                </a:lnTo>
                <a:lnTo>
                  <a:pt x="659714" y="990066"/>
                </a:lnTo>
                <a:lnTo>
                  <a:pt x="659714" y="907567"/>
                </a:lnTo>
                <a:lnTo>
                  <a:pt x="742213" y="907567"/>
                </a:lnTo>
                <a:lnTo>
                  <a:pt x="742213" y="825436"/>
                </a:lnTo>
                <a:lnTo>
                  <a:pt x="824725" y="825436"/>
                </a:lnTo>
                <a:lnTo>
                  <a:pt x="824725" y="907567"/>
                </a:lnTo>
                <a:lnTo>
                  <a:pt x="742213" y="907567"/>
                </a:lnTo>
                <a:lnTo>
                  <a:pt x="742213" y="990066"/>
                </a:lnTo>
                <a:lnTo>
                  <a:pt x="824725" y="990066"/>
                </a:lnTo>
                <a:lnTo>
                  <a:pt x="824725" y="907973"/>
                </a:lnTo>
                <a:lnTo>
                  <a:pt x="907224" y="907973"/>
                </a:lnTo>
                <a:lnTo>
                  <a:pt x="907224" y="990523"/>
                </a:lnTo>
                <a:lnTo>
                  <a:pt x="494779" y="990523"/>
                </a:lnTo>
                <a:lnTo>
                  <a:pt x="494779" y="1073061"/>
                </a:lnTo>
                <a:lnTo>
                  <a:pt x="659714" y="1073061"/>
                </a:lnTo>
                <a:lnTo>
                  <a:pt x="659714" y="1155052"/>
                </a:lnTo>
                <a:lnTo>
                  <a:pt x="742213" y="1155052"/>
                </a:lnTo>
                <a:lnTo>
                  <a:pt x="742213" y="1237538"/>
                </a:lnTo>
                <a:lnTo>
                  <a:pt x="659714" y="1237538"/>
                </a:lnTo>
                <a:lnTo>
                  <a:pt x="659714" y="1320025"/>
                </a:lnTo>
                <a:lnTo>
                  <a:pt x="907148" y="1320025"/>
                </a:lnTo>
                <a:lnTo>
                  <a:pt x="907148" y="1237538"/>
                </a:lnTo>
                <a:lnTo>
                  <a:pt x="1072070" y="1237538"/>
                </a:lnTo>
                <a:lnTo>
                  <a:pt x="1072070" y="1155052"/>
                </a:lnTo>
                <a:lnTo>
                  <a:pt x="989571" y="1155052"/>
                </a:lnTo>
                <a:lnTo>
                  <a:pt x="989571" y="1073061"/>
                </a:lnTo>
                <a:lnTo>
                  <a:pt x="1072070" y="1073061"/>
                </a:lnTo>
                <a:lnTo>
                  <a:pt x="1072070" y="990523"/>
                </a:lnTo>
                <a:lnTo>
                  <a:pt x="1072070" y="907973"/>
                </a:lnTo>
                <a:lnTo>
                  <a:pt x="1072070" y="825436"/>
                </a:lnTo>
                <a:lnTo>
                  <a:pt x="1154557" y="825436"/>
                </a:lnTo>
                <a:lnTo>
                  <a:pt x="1154557" y="990523"/>
                </a:lnTo>
                <a:lnTo>
                  <a:pt x="1237094" y="990523"/>
                </a:lnTo>
                <a:lnTo>
                  <a:pt x="1237094" y="825436"/>
                </a:lnTo>
                <a:lnTo>
                  <a:pt x="1237094" y="742886"/>
                </a:lnTo>
                <a:lnTo>
                  <a:pt x="1154557" y="742886"/>
                </a:lnTo>
                <a:lnTo>
                  <a:pt x="1154557" y="660349"/>
                </a:lnTo>
                <a:lnTo>
                  <a:pt x="989647" y="660349"/>
                </a:lnTo>
                <a:lnTo>
                  <a:pt x="989647" y="742886"/>
                </a:lnTo>
                <a:lnTo>
                  <a:pt x="989647" y="825436"/>
                </a:lnTo>
                <a:lnTo>
                  <a:pt x="907148" y="825436"/>
                </a:lnTo>
                <a:lnTo>
                  <a:pt x="907148" y="742886"/>
                </a:lnTo>
                <a:lnTo>
                  <a:pt x="989647" y="742886"/>
                </a:lnTo>
                <a:lnTo>
                  <a:pt x="989647" y="660349"/>
                </a:lnTo>
                <a:lnTo>
                  <a:pt x="989647" y="577799"/>
                </a:lnTo>
                <a:lnTo>
                  <a:pt x="1237094" y="577799"/>
                </a:lnTo>
                <a:lnTo>
                  <a:pt x="1237094" y="495261"/>
                </a:lnTo>
                <a:close/>
              </a:path>
              <a:path w="2392045" h="1732279">
                <a:moveTo>
                  <a:pt x="1484477" y="330174"/>
                </a:moveTo>
                <a:lnTo>
                  <a:pt x="1401940" y="330174"/>
                </a:lnTo>
                <a:lnTo>
                  <a:pt x="1401940" y="247624"/>
                </a:lnTo>
                <a:lnTo>
                  <a:pt x="1319517" y="247624"/>
                </a:lnTo>
                <a:lnTo>
                  <a:pt x="1319517" y="330174"/>
                </a:lnTo>
                <a:lnTo>
                  <a:pt x="1319517" y="412711"/>
                </a:lnTo>
                <a:lnTo>
                  <a:pt x="1319517" y="495261"/>
                </a:lnTo>
                <a:lnTo>
                  <a:pt x="1401940" y="495261"/>
                </a:lnTo>
                <a:lnTo>
                  <a:pt x="1401940" y="412711"/>
                </a:lnTo>
                <a:lnTo>
                  <a:pt x="1484477" y="412711"/>
                </a:lnTo>
                <a:lnTo>
                  <a:pt x="1484477" y="330174"/>
                </a:lnTo>
                <a:close/>
              </a:path>
              <a:path w="2392045" h="1732279">
                <a:moveTo>
                  <a:pt x="1897062" y="330123"/>
                </a:moveTo>
                <a:lnTo>
                  <a:pt x="1731873" y="330123"/>
                </a:lnTo>
                <a:lnTo>
                  <a:pt x="1731873" y="247599"/>
                </a:lnTo>
                <a:lnTo>
                  <a:pt x="1649336" y="247599"/>
                </a:lnTo>
                <a:lnTo>
                  <a:pt x="1649336" y="330123"/>
                </a:lnTo>
                <a:lnTo>
                  <a:pt x="1731759" y="330123"/>
                </a:lnTo>
                <a:lnTo>
                  <a:pt x="1731759" y="412648"/>
                </a:lnTo>
                <a:lnTo>
                  <a:pt x="1897062" y="412648"/>
                </a:lnTo>
                <a:lnTo>
                  <a:pt x="1897062" y="330123"/>
                </a:lnTo>
                <a:close/>
              </a:path>
              <a:path w="2392045" h="1732279">
                <a:moveTo>
                  <a:pt x="2226767" y="1236878"/>
                </a:moveTo>
                <a:lnTo>
                  <a:pt x="2061794" y="1236878"/>
                </a:lnTo>
                <a:lnTo>
                  <a:pt x="2061794" y="1071791"/>
                </a:lnTo>
                <a:lnTo>
                  <a:pt x="2061794" y="989253"/>
                </a:lnTo>
                <a:lnTo>
                  <a:pt x="1979256" y="989253"/>
                </a:lnTo>
                <a:lnTo>
                  <a:pt x="1979256" y="1071791"/>
                </a:lnTo>
                <a:lnTo>
                  <a:pt x="1979256" y="1236878"/>
                </a:lnTo>
                <a:lnTo>
                  <a:pt x="1979256" y="1319428"/>
                </a:lnTo>
                <a:lnTo>
                  <a:pt x="1731759" y="1319428"/>
                </a:lnTo>
                <a:lnTo>
                  <a:pt x="1731759" y="1154341"/>
                </a:lnTo>
                <a:lnTo>
                  <a:pt x="1731759" y="1071791"/>
                </a:lnTo>
                <a:lnTo>
                  <a:pt x="1979256" y="1071791"/>
                </a:lnTo>
                <a:lnTo>
                  <a:pt x="1979256" y="989253"/>
                </a:lnTo>
                <a:lnTo>
                  <a:pt x="1979256" y="906703"/>
                </a:lnTo>
                <a:lnTo>
                  <a:pt x="2061794" y="906703"/>
                </a:lnTo>
                <a:lnTo>
                  <a:pt x="2061794" y="825436"/>
                </a:lnTo>
                <a:lnTo>
                  <a:pt x="1979256" y="825436"/>
                </a:lnTo>
                <a:lnTo>
                  <a:pt x="1979256" y="742886"/>
                </a:lnTo>
                <a:lnTo>
                  <a:pt x="1814296" y="742886"/>
                </a:lnTo>
                <a:lnTo>
                  <a:pt x="1814296" y="660349"/>
                </a:lnTo>
                <a:lnTo>
                  <a:pt x="1896833" y="660349"/>
                </a:lnTo>
                <a:lnTo>
                  <a:pt x="1896833" y="742403"/>
                </a:lnTo>
                <a:lnTo>
                  <a:pt x="1979256" y="742403"/>
                </a:lnTo>
                <a:lnTo>
                  <a:pt x="1979256" y="660349"/>
                </a:lnTo>
                <a:lnTo>
                  <a:pt x="1979256" y="659904"/>
                </a:lnTo>
                <a:lnTo>
                  <a:pt x="1979256" y="577799"/>
                </a:lnTo>
                <a:lnTo>
                  <a:pt x="1814525" y="577799"/>
                </a:lnTo>
                <a:lnTo>
                  <a:pt x="1814525" y="495261"/>
                </a:lnTo>
                <a:lnTo>
                  <a:pt x="1814525" y="412711"/>
                </a:lnTo>
                <a:lnTo>
                  <a:pt x="1566900" y="412711"/>
                </a:lnTo>
                <a:lnTo>
                  <a:pt x="1566900" y="495261"/>
                </a:lnTo>
                <a:lnTo>
                  <a:pt x="1649336" y="495261"/>
                </a:lnTo>
                <a:lnTo>
                  <a:pt x="1649336" y="577799"/>
                </a:lnTo>
                <a:lnTo>
                  <a:pt x="1649336" y="660349"/>
                </a:lnTo>
                <a:lnTo>
                  <a:pt x="1649336" y="742886"/>
                </a:lnTo>
                <a:lnTo>
                  <a:pt x="1649336" y="825436"/>
                </a:lnTo>
                <a:lnTo>
                  <a:pt x="1896833" y="825436"/>
                </a:lnTo>
                <a:lnTo>
                  <a:pt x="1896833" y="906703"/>
                </a:lnTo>
                <a:lnTo>
                  <a:pt x="1896833" y="989253"/>
                </a:lnTo>
                <a:lnTo>
                  <a:pt x="1649336" y="989253"/>
                </a:lnTo>
                <a:lnTo>
                  <a:pt x="1649336" y="1071791"/>
                </a:lnTo>
                <a:lnTo>
                  <a:pt x="1566900" y="1071791"/>
                </a:lnTo>
                <a:lnTo>
                  <a:pt x="1566900" y="1154341"/>
                </a:lnTo>
                <a:lnTo>
                  <a:pt x="1649336" y="1154341"/>
                </a:lnTo>
                <a:lnTo>
                  <a:pt x="1649336" y="1319428"/>
                </a:lnTo>
                <a:lnTo>
                  <a:pt x="1649336" y="1401978"/>
                </a:lnTo>
                <a:lnTo>
                  <a:pt x="2061794" y="1401978"/>
                </a:lnTo>
                <a:lnTo>
                  <a:pt x="2061794" y="1319428"/>
                </a:lnTo>
                <a:lnTo>
                  <a:pt x="2226767" y="1319428"/>
                </a:lnTo>
                <a:lnTo>
                  <a:pt x="2226767" y="1236878"/>
                </a:lnTo>
                <a:close/>
              </a:path>
              <a:path w="2392045" h="1732279">
                <a:moveTo>
                  <a:pt x="2309076" y="165087"/>
                </a:moveTo>
                <a:lnTo>
                  <a:pt x="2144103" y="165087"/>
                </a:lnTo>
                <a:lnTo>
                  <a:pt x="2144103" y="82537"/>
                </a:lnTo>
                <a:lnTo>
                  <a:pt x="2061679" y="82537"/>
                </a:lnTo>
                <a:lnTo>
                  <a:pt x="2061679" y="165087"/>
                </a:lnTo>
                <a:lnTo>
                  <a:pt x="1979256" y="165087"/>
                </a:lnTo>
                <a:lnTo>
                  <a:pt x="1979256" y="247624"/>
                </a:lnTo>
                <a:lnTo>
                  <a:pt x="2144103" y="247624"/>
                </a:lnTo>
                <a:lnTo>
                  <a:pt x="2144103" y="330149"/>
                </a:lnTo>
                <a:lnTo>
                  <a:pt x="2061679" y="330149"/>
                </a:lnTo>
                <a:lnTo>
                  <a:pt x="2061679" y="412648"/>
                </a:lnTo>
                <a:lnTo>
                  <a:pt x="2144191" y="412648"/>
                </a:lnTo>
                <a:lnTo>
                  <a:pt x="2144191" y="330174"/>
                </a:lnTo>
                <a:lnTo>
                  <a:pt x="2309076" y="330174"/>
                </a:lnTo>
                <a:lnTo>
                  <a:pt x="2309076" y="247624"/>
                </a:lnTo>
                <a:lnTo>
                  <a:pt x="2309076" y="165087"/>
                </a:lnTo>
                <a:close/>
              </a:path>
              <a:path w="2392045" h="1732279">
                <a:moveTo>
                  <a:pt x="2309190" y="1402181"/>
                </a:moveTo>
                <a:lnTo>
                  <a:pt x="1484477" y="1402181"/>
                </a:lnTo>
                <a:lnTo>
                  <a:pt x="1484477" y="1484680"/>
                </a:lnTo>
                <a:lnTo>
                  <a:pt x="1484477" y="1567065"/>
                </a:lnTo>
                <a:lnTo>
                  <a:pt x="1402054" y="1567065"/>
                </a:lnTo>
                <a:lnTo>
                  <a:pt x="1402054" y="1484680"/>
                </a:lnTo>
                <a:lnTo>
                  <a:pt x="1484477" y="1484680"/>
                </a:lnTo>
                <a:lnTo>
                  <a:pt x="1484477" y="1402181"/>
                </a:lnTo>
                <a:lnTo>
                  <a:pt x="1484477" y="1319682"/>
                </a:lnTo>
                <a:lnTo>
                  <a:pt x="1319517" y="1319682"/>
                </a:lnTo>
                <a:lnTo>
                  <a:pt x="1319517" y="1402181"/>
                </a:lnTo>
                <a:lnTo>
                  <a:pt x="1402054" y="1402181"/>
                </a:lnTo>
                <a:lnTo>
                  <a:pt x="1402054" y="1484515"/>
                </a:lnTo>
                <a:lnTo>
                  <a:pt x="1319517" y="1484515"/>
                </a:lnTo>
                <a:lnTo>
                  <a:pt x="1319517" y="1567065"/>
                </a:lnTo>
                <a:lnTo>
                  <a:pt x="1319517" y="1649603"/>
                </a:lnTo>
                <a:lnTo>
                  <a:pt x="1319517" y="1732153"/>
                </a:lnTo>
                <a:lnTo>
                  <a:pt x="1484477" y="1732153"/>
                </a:lnTo>
                <a:lnTo>
                  <a:pt x="1484477" y="1649603"/>
                </a:lnTo>
                <a:lnTo>
                  <a:pt x="1649336" y="1649603"/>
                </a:lnTo>
                <a:lnTo>
                  <a:pt x="1649336" y="1732076"/>
                </a:lnTo>
                <a:lnTo>
                  <a:pt x="1731873" y="1732076"/>
                </a:lnTo>
                <a:lnTo>
                  <a:pt x="1731873" y="1649603"/>
                </a:lnTo>
                <a:lnTo>
                  <a:pt x="1731873" y="1567065"/>
                </a:lnTo>
                <a:lnTo>
                  <a:pt x="1566900" y="1567065"/>
                </a:lnTo>
                <a:lnTo>
                  <a:pt x="1566900" y="1484680"/>
                </a:lnTo>
                <a:lnTo>
                  <a:pt x="1979256" y="1484680"/>
                </a:lnTo>
                <a:lnTo>
                  <a:pt x="1979256" y="1567180"/>
                </a:lnTo>
                <a:lnTo>
                  <a:pt x="2226767" y="1567180"/>
                </a:lnTo>
                <a:lnTo>
                  <a:pt x="2226767" y="1484680"/>
                </a:lnTo>
                <a:lnTo>
                  <a:pt x="2309190" y="1484680"/>
                </a:lnTo>
                <a:lnTo>
                  <a:pt x="2309190" y="1402181"/>
                </a:lnTo>
                <a:close/>
              </a:path>
              <a:path w="2392045" h="1732279">
                <a:moveTo>
                  <a:pt x="2391841" y="495058"/>
                </a:moveTo>
                <a:lnTo>
                  <a:pt x="1897062" y="495058"/>
                </a:lnTo>
                <a:lnTo>
                  <a:pt x="1897062" y="577354"/>
                </a:lnTo>
                <a:lnTo>
                  <a:pt x="2061794" y="577354"/>
                </a:lnTo>
                <a:lnTo>
                  <a:pt x="2061794" y="659904"/>
                </a:lnTo>
                <a:lnTo>
                  <a:pt x="2144331" y="659904"/>
                </a:lnTo>
                <a:lnTo>
                  <a:pt x="2144331" y="577354"/>
                </a:lnTo>
                <a:lnTo>
                  <a:pt x="2226767" y="577354"/>
                </a:lnTo>
                <a:lnTo>
                  <a:pt x="2226767" y="742403"/>
                </a:lnTo>
                <a:lnTo>
                  <a:pt x="2309304" y="742403"/>
                </a:lnTo>
                <a:lnTo>
                  <a:pt x="2309304" y="577354"/>
                </a:lnTo>
                <a:lnTo>
                  <a:pt x="2391841" y="577354"/>
                </a:lnTo>
                <a:lnTo>
                  <a:pt x="2391841" y="495058"/>
                </a:lnTo>
                <a:close/>
              </a:path>
            </a:pathLst>
          </a:custGeom>
          <a:solidFill>
            <a:srgbClr val="1B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09384" y="2642933"/>
            <a:ext cx="2392045" cy="2391410"/>
          </a:xfrm>
          <a:custGeom>
            <a:avLst/>
            <a:gdLst/>
            <a:ahLst/>
            <a:cxnLst/>
            <a:rect l="l" t="t" r="r" b="b"/>
            <a:pathLst>
              <a:path w="2392045" h="2391410">
                <a:moveTo>
                  <a:pt x="82511" y="1648790"/>
                </a:moveTo>
                <a:lnTo>
                  <a:pt x="0" y="1648790"/>
                </a:lnTo>
                <a:lnTo>
                  <a:pt x="0" y="1731289"/>
                </a:lnTo>
                <a:lnTo>
                  <a:pt x="82511" y="1731289"/>
                </a:lnTo>
                <a:lnTo>
                  <a:pt x="82511" y="1648790"/>
                </a:lnTo>
                <a:close/>
              </a:path>
              <a:path w="2392045" h="2391410">
                <a:moveTo>
                  <a:pt x="82511" y="1483893"/>
                </a:moveTo>
                <a:lnTo>
                  <a:pt x="0" y="1483893"/>
                </a:lnTo>
                <a:lnTo>
                  <a:pt x="0" y="1566379"/>
                </a:lnTo>
                <a:lnTo>
                  <a:pt x="82511" y="1566379"/>
                </a:lnTo>
                <a:lnTo>
                  <a:pt x="82511" y="1483893"/>
                </a:lnTo>
                <a:close/>
              </a:path>
              <a:path w="2392045" h="2391410">
                <a:moveTo>
                  <a:pt x="247269" y="906792"/>
                </a:moveTo>
                <a:lnTo>
                  <a:pt x="0" y="906792"/>
                </a:lnTo>
                <a:lnTo>
                  <a:pt x="0" y="989317"/>
                </a:lnTo>
                <a:lnTo>
                  <a:pt x="247269" y="989317"/>
                </a:lnTo>
                <a:lnTo>
                  <a:pt x="247269" y="906792"/>
                </a:lnTo>
                <a:close/>
              </a:path>
              <a:path w="2392045" h="2391410">
                <a:moveTo>
                  <a:pt x="329768" y="659079"/>
                </a:moveTo>
                <a:lnTo>
                  <a:pt x="247269" y="659079"/>
                </a:lnTo>
                <a:lnTo>
                  <a:pt x="247269" y="741616"/>
                </a:lnTo>
                <a:lnTo>
                  <a:pt x="164757" y="741616"/>
                </a:lnTo>
                <a:lnTo>
                  <a:pt x="164757" y="824166"/>
                </a:lnTo>
                <a:lnTo>
                  <a:pt x="82245" y="824166"/>
                </a:lnTo>
                <a:lnTo>
                  <a:pt x="82245" y="906703"/>
                </a:lnTo>
                <a:lnTo>
                  <a:pt x="329768" y="906703"/>
                </a:lnTo>
                <a:lnTo>
                  <a:pt x="329768" y="824166"/>
                </a:lnTo>
                <a:lnTo>
                  <a:pt x="329768" y="741616"/>
                </a:lnTo>
                <a:lnTo>
                  <a:pt x="329768" y="659079"/>
                </a:lnTo>
                <a:close/>
              </a:path>
              <a:path w="2392045" h="2391410">
                <a:moveTo>
                  <a:pt x="329857" y="1565783"/>
                </a:moveTo>
                <a:lnTo>
                  <a:pt x="164934" y="1565783"/>
                </a:lnTo>
                <a:lnTo>
                  <a:pt x="164934" y="1648333"/>
                </a:lnTo>
                <a:lnTo>
                  <a:pt x="164934" y="1730870"/>
                </a:lnTo>
                <a:lnTo>
                  <a:pt x="329857" y="1730870"/>
                </a:lnTo>
                <a:lnTo>
                  <a:pt x="329857" y="1648333"/>
                </a:lnTo>
                <a:lnTo>
                  <a:pt x="329857" y="1565783"/>
                </a:lnTo>
                <a:close/>
              </a:path>
              <a:path w="2392045" h="2391410">
                <a:moveTo>
                  <a:pt x="412280" y="1978596"/>
                </a:moveTo>
                <a:lnTo>
                  <a:pt x="164934" y="1978596"/>
                </a:lnTo>
                <a:lnTo>
                  <a:pt x="164934" y="2225992"/>
                </a:lnTo>
                <a:lnTo>
                  <a:pt x="412280" y="2225992"/>
                </a:lnTo>
                <a:lnTo>
                  <a:pt x="412280" y="1978596"/>
                </a:lnTo>
                <a:close/>
              </a:path>
              <a:path w="2392045" h="2391410">
                <a:moveTo>
                  <a:pt x="412280" y="164630"/>
                </a:moveTo>
                <a:lnTo>
                  <a:pt x="164934" y="164630"/>
                </a:lnTo>
                <a:lnTo>
                  <a:pt x="164934" y="411975"/>
                </a:lnTo>
                <a:lnTo>
                  <a:pt x="412280" y="411975"/>
                </a:lnTo>
                <a:lnTo>
                  <a:pt x="412280" y="164630"/>
                </a:lnTo>
                <a:close/>
              </a:path>
              <a:path w="2392045" h="2391410">
                <a:moveTo>
                  <a:pt x="494868" y="1566379"/>
                </a:moveTo>
                <a:lnTo>
                  <a:pt x="412369" y="1566379"/>
                </a:lnTo>
                <a:lnTo>
                  <a:pt x="412369" y="1648879"/>
                </a:lnTo>
                <a:lnTo>
                  <a:pt x="494868" y="1648879"/>
                </a:lnTo>
                <a:lnTo>
                  <a:pt x="494868" y="1566379"/>
                </a:lnTo>
                <a:close/>
              </a:path>
              <a:path w="2392045" h="2391410">
                <a:moveTo>
                  <a:pt x="577202" y="1900339"/>
                </a:moveTo>
                <a:lnTo>
                  <a:pt x="490639" y="1900339"/>
                </a:lnTo>
                <a:lnTo>
                  <a:pt x="490639" y="2304338"/>
                </a:lnTo>
                <a:lnTo>
                  <a:pt x="577202" y="2304338"/>
                </a:lnTo>
                <a:lnTo>
                  <a:pt x="577202" y="1900339"/>
                </a:lnTo>
                <a:close/>
              </a:path>
              <a:path w="2392045" h="2391410">
                <a:moveTo>
                  <a:pt x="577202" y="1813420"/>
                </a:moveTo>
                <a:lnTo>
                  <a:pt x="0" y="1813420"/>
                </a:lnTo>
                <a:lnTo>
                  <a:pt x="0" y="1899767"/>
                </a:lnTo>
                <a:lnTo>
                  <a:pt x="0" y="2304872"/>
                </a:lnTo>
                <a:lnTo>
                  <a:pt x="0" y="2391232"/>
                </a:lnTo>
                <a:lnTo>
                  <a:pt x="577202" y="2391232"/>
                </a:lnTo>
                <a:lnTo>
                  <a:pt x="577202" y="2304872"/>
                </a:lnTo>
                <a:lnTo>
                  <a:pt x="86563" y="2304872"/>
                </a:lnTo>
                <a:lnTo>
                  <a:pt x="86563" y="1899767"/>
                </a:lnTo>
                <a:lnTo>
                  <a:pt x="577202" y="1899767"/>
                </a:lnTo>
                <a:lnTo>
                  <a:pt x="577202" y="1813420"/>
                </a:lnTo>
                <a:close/>
              </a:path>
              <a:path w="2392045" h="2391410">
                <a:moveTo>
                  <a:pt x="577202" y="0"/>
                </a:moveTo>
                <a:lnTo>
                  <a:pt x="0" y="0"/>
                </a:lnTo>
                <a:lnTo>
                  <a:pt x="0" y="86347"/>
                </a:lnTo>
                <a:lnTo>
                  <a:pt x="0" y="490181"/>
                </a:lnTo>
                <a:lnTo>
                  <a:pt x="0" y="576529"/>
                </a:lnTo>
                <a:lnTo>
                  <a:pt x="577202" y="576529"/>
                </a:lnTo>
                <a:lnTo>
                  <a:pt x="577202" y="490359"/>
                </a:lnTo>
                <a:lnTo>
                  <a:pt x="577202" y="490181"/>
                </a:lnTo>
                <a:lnTo>
                  <a:pt x="577202" y="86360"/>
                </a:lnTo>
                <a:lnTo>
                  <a:pt x="490639" y="86360"/>
                </a:lnTo>
                <a:lnTo>
                  <a:pt x="490639" y="490181"/>
                </a:lnTo>
                <a:lnTo>
                  <a:pt x="86563" y="490181"/>
                </a:lnTo>
                <a:lnTo>
                  <a:pt x="86563" y="86347"/>
                </a:lnTo>
                <a:lnTo>
                  <a:pt x="577202" y="86347"/>
                </a:lnTo>
                <a:lnTo>
                  <a:pt x="577202" y="0"/>
                </a:lnTo>
                <a:close/>
              </a:path>
              <a:path w="2392045" h="2391410">
                <a:moveTo>
                  <a:pt x="742137" y="906792"/>
                </a:moveTo>
                <a:lnTo>
                  <a:pt x="577202" y="906792"/>
                </a:lnTo>
                <a:lnTo>
                  <a:pt x="577202" y="989317"/>
                </a:lnTo>
                <a:lnTo>
                  <a:pt x="742137" y="989317"/>
                </a:lnTo>
                <a:lnTo>
                  <a:pt x="742137" y="906792"/>
                </a:lnTo>
                <a:close/>
              </a:path>
              <a:path w="2392045" h="2391410">
                <a:moveTo>
                  <a:pt x="907148" y="2061083"/>
                </a:moveTo>
                <a:lnTo>
                  <a:pt x="824636" y="2061083"/>
                </a:lnTo>
                <a:lnTo>
                  <a:pt x="659714" y="2061083"/>
                </a:lnTo>
                <a:lnTo>
                  <a:pt x="659714" y="2143582"/>
                </a:lnTo>
                <a:lnTo>
                  <a:pt x="907148" y="2143582"/>
                </a:lnTo>
                <a:lnTo>
                  <a:pt x="907148" y="2061083"/>
                </a:lnTo>
                <a:close/>
              </a:path>
              <a:path w="2392045" h="2391410">
                <a:moveTo>
                  <a:pt x="907148" y="906703"/>
                </a:moveTo>
                <a:lnTo>
                  <a:pt x="824636" y="906703"/>
                </a:lnTo>
                <a:lnTo>
                  <a:pt x="824636" y="1071791"/>
                </a:lnTo>
                <a:lnTo>
                  <a:pt x="907148" y="1071791"/>
                </a:lnTo>
                <a:lnTo>
                  <a:pt x="907148" y="906703"/>
                </a:lnTo>
                <a:close/>
              </a:path>
              <a:path w="2392045" h="2391410">
                <a:moveTo>
                  <a:pt x="1319517" y="2225992"/>
                </a:moveTo>
                <a:lnTo>
                  <a:pt x="1236980" y="2225992"/>
                </a:lnTo>
                <a:lnTo>
                  <a:pt x="1236980" y="2143595"/>
                </a:lnTo>
                <a:lnTo>
                  <a:pt x="1154557" y="2143595"/>
                </a:lnTo>
                <a:lnTo>
                  <a:pt x="1154557" y="2061057"/>
                </a:lnTo>
                <a:lnTo>
                  <a:pt x="1072070" y="2061057"/>
                </a:lnTo>
                <a:lnTo>
                  <a:pt x="1072070" y="1978596"/>
                </a:lnTo>
                <a:lnTo>
                  <a:pt x="907148" y="1978596"/>
                </a:lnTo>
                <a:lnTo>
                  <a:pt x="907148" y="2061083"/>
                </a:lnTo>
                <a:lnTo>
                  <a:pt x="989647" y="2061083"/>
                </a:lnTo>
                <a:lnTo>
                  <a:pt x="1072070" y="2061083"/>
                </a:lnTo>
                <a:lnTo>
                  <a:pt x="1072070" y="2143595"/>
                </a:lnTo>
                <a:lnTo>
                  <a:pt x="1072070" y="2226145"/>
                </a:lnTo>
                <a:lnTo>
                  <a:pt x="989647" y="2226145"/>
                </a:lnTo>
                <a:lnTo>
                  <a:pt x="989647" y="2143595"/>
                </a:lnTo>
                <a:lnTo>
                  <a:pt x="907148" y="2143595"/>
                </a:lnTo>
                <a:lnTo>
                  <a:pt x="907148" y="2226145"/>
                </a:lnTo>
                <a:lnTo>
                  <a:pt x="742213" y="2226145"/>
                </a:lnTo>
                <a:lnTo>
                  <a:pt x="742213" y="2308479"/>
                </a:lnTo>
                <a:lnTo>
                  <a:pt x="659714" y="2308479"/>
                </a:lnTo>
                <a:lnTo>
                  <a:pt x="659714" y="2390978"/>
                </a:lnTo>
                <a:lnTo>
                  <a:pt x="742213" y="2390978"/>
                </a:lnTo>
                <a:lnTo>
                  <a:pt x="742213" y="2308682"/>
                </a:lnTo>
                <a:lnTo>
                  <a:pt x="1072070" y="2308682"/>
                </a:lnTo>
                <a:lnTo>
                  <a:pt x="1072070" y="2391232"/>
                </a:lnTo>
                <a:lnTo>
                  <a:pt x="1236980" y="2391232"/>
                </a:lnTo>
                <a:lnTo>
                  <a:pt x="1236980" y="2308682"/>
                </a:lnTo>
                <a:lnTo>
                  <a:pt x="1154557" y="2308682"/>
                </a:lnTo>
                <a:lnTo>
                  <a:pt x="1154557" y="2226145"/>
                </a:lnTo>
                <a:lnTo>
                  <a:pt x="1236980" y="2226145"/>
                </a:lnTo>
                <a:lnTo>
                  <a:pt x="1236980" y="2308479"/>
                </a:lnTo>
                <a:lnTo>
                  <a:pt x="1319517" y="2308479"/>
                </a:lnTo>
                <a:lnTo>
                  <a:pt x="1319517" y="2225992"/>
                </a:lnTo>
                <a:close/>
              </a:path>
              <a:path w="2392045" h="2391410">
                <a:moveTo>
                  <a:pt x="1319517" y="1895957"/>
                </a:moveTo>
                <a:lnTo>
                  <a:pt x="1154557" y="1895957"/>
                </a:lnTo>
                <a:lnTo>
                  <a:pt x="1154557" y="1978507"/>
                </a:lnTo>
                <a:lnTo>
                  <a:pt x="1236980" y="1978507"/>
                </a:lnTo>
                <a:lnTo>
                  <a:pt x="1236980" y="2061057"/>
                </a:lnTo>
                <a:lnTo>
                  <a:pt x="1319517" y="2061057"/>
                </a:lnTo>
                <a:lnTo>
                  <a:pt x="1319517" y="1978507"/>
                </a:lnTo>
                <a:lnTo>
                  <a:pt x="1319517" y="1895957"/>
                </a:lnTo>
                <a:close/>
              </a:path>
              <a:path w="2392045" h="2391410">
                <a:moveTo>
                  <a:pt x="1319631" y="989253"/>
                </a:moveTo>
                <a:lnTo>
                  <a:pt x="1154671" y="989253"/>
                </a:lnTo>
                <a:lnTo>
                  <a:pt x="1154671" y="1071791"/>
                </a:lnTo>
                <a:lnTo>
                  <a:pt x="1072070" y="1071791"/>
                </a:lnTo>
                <a:lnTo>
                  <a:pt x="1072070" y="1154341"/>
                </a:lnTo>
                <a:lnTo>
                  <a:pt x="1319631" y="1154341"/>
                </a:lnTo>
                <a:lnTo>
                  <a:pt x="1319631" y="1071791"/>
                </a:lnTo>
                <a:lnTo>
                  <a:pt x="1319631" y="989253"/>
                </a:lnTo>
                <a:close/>
              </a:path>
              <a:path w="2392045" h="2391410">
                <a:moveTo>
                  <a:pt x="1484477" y="1730870"/>
                </a:moveTo>
                <a:lnTo>
                  <a:pt x="1401940" y="1730870"/>
                </a:lnTo>
                <a:lnTo>
                  <a:pt x="1401940" y="1648333"/>
                </a:lnTo>
                <a:lnTo>
                  <a:pt x="1319517" y="1648333"/>
                </a:lnTo>
                <a:lnTo>
                  <a:pt x="1319517" y="1648790"/>
                </a:lnTo>
                <a:lnTo>
                  <a:pt x="1236980" y="1648790"/>
                </a:lnTo>
                <a:lnTo>
                  <a:pt x="1236980" y="1731289"/>
                </a:lnTo>
                <a:lnTo>
                  <a:pt x="1154557" y="1731289"/>
                </a:lnTo>
                <a:lnTo>
                  <a:pt x="1154557" y="1813775"/>
                </a:lnTo>
                <a:lnTo>
                  <a:pt x="1237094" y="1813775"/>
                </a:lnTo>
                <a:lnTo>
                  <a:pt x="1237094" y="1731289"/>
                </a:lnTo>
                <a:lnTo>
                  <a:pt x="1319517" y="1731289"/>
                </a:lnTo>
                <a:lnTo>
                  <a:pt x="1319517" y="1813420"/>
                </a:lnTo>
                <a:lnTo>
                  <a:pt x="1319517" y="1895957"/>
                </a:lnTo>
                <a:lnTo>
                  <a:pt x="1401940" y="1895957"/>
                </a:lnTo>
                <a:lnTo>
                  <a:pt x="1401940" y="1813420"/>
                </a:lnTo>
                <a:lnTo>
                  <a:pt x="1484477" y="1813420"/>
                </a:lnTo>
                <a:lnTo>
                  <a:pt x="1484477" y="1730870"/>
                </a:lnTo>
                <a:close/>
              </a:path>
              <a:path w="2392045" h="2391410">
                <a:moveTo>
                  <a:pt x="1484477" y="1484515"/>
                </a:moveTo>
                <a:lnTo>
                  <a:pt x="1401940" y="1484515"/>
                </a:lnTo>
                <a:lnTo>
                  <a:pt x="1401940" y="1401965"/>
                </a:lnTo>
                <a:lnTo>
                  <a:pt x="1319517" y="1401965"/>
                </a:lnTo>
                <a:lnTo>
                  <a:pt x="1319517" y="1484515"/>
                </a:lnTo>
                <a:lnTo>
                  <a:pt x="1319517" y="1565783"/>
                </a:lnTo>
                <a:lnTo>
                  <a:pt x="1401940" y="1565783"/>
                </a:lnTo>
                <a:lnTo>
                  <a:pt x="1401940" y="1648333"/>
                </a:lnTo>
                <a:lnTo>
                  <a:pt x="1484477" y="1648333"/>
                </a:lnTo>
                <a:lnTo>
                  <a:pt x="1484477" y="1565783"/>
                </a:lnTo>
                <a:lnTo>
                  <a:pt x="1484477" y="1484515"/>
                </a:lnTo>
                <a:close/>
              </a:path>
              <a:path w="2392045" h="2391410">
                <a:moveTo>
                  <a:pt x="1566900" y="1896186"/>
                </a:moveTo>
                <a:lnTo>
                  <a:pt x="1484477" y="1896186"/>
                </a:lnTo>
                <a:lnTo>
                  <a:pt x="1484477" y="1978685"/>
                </a:lnTo>
                <a:lnTo>
                  <a:pt x="1566900" y="1978685"/>
                </a:lnTo>
                <a:lnTo>
                  <a:pt x="1566900" y="1896186"/>
                </a:lnTo>
                <a:close/>
              </a:path>
              <a:path w="2392045" h="2391410">
                <a:moveTo>
                  <a:pt x="1566900" y="1401483"/>
                </a:moveTo>
                <a:lnTo>
                  <a:pt x="1484477" y="1401483"/>
                </a:lnTo>
                <a:lnTo>
                  <a:pt x="1484477" y="1319428"/>
                </a:lnTo>
                <a:lnTo>
                  <a:pt x="1484477" y="1236878"/>
                </a:lnTo>
                <a:lnTo>
                  <a:pt x="1319517" y="1236878"/>
                </a:lnTo>
                <a:lnTo>
                  <a:pt x="1319517" y="1319428"/>
                </a:lnTo>
                <a:lnTo>
                  <a:pt x="1401940" y="1319428"/>
                </a:lnTo>
                <a:lnTo>
                  <a:pt x="1401940" y="1401965"/>
                </a:lnTo>
                <a:lnTo>
                  <a:pt x="1484477" y="1401965"/>
                </a:lnTo>
                <a:lnTo>
                  <a:pt x="1484477" y="1483969"/>
                </a:lnTo>
                <a:lnTo>
                  <a:pt x="1566900" y="1483969"/>
                </a:lnTo>
                <a:lnTo>
                  <a:pt x="1566900" y="1401483"/>
                </a:lnTo>
                <a:close/>
              </a:path>
              <a:path w="2392045" h="2391410">
                <a:moveTo>
                  <a:pt x="1649336" y="1566379"/>
                </a:moveTo>
                <a:lnTo>
                  <a:pt x="1566900" y="1566379"/>
                </a:lnTo>
                <a:lnTo>
                  <a:pt x="1566900" y="1648879"/>
                </a:lnTo>
                <a:lnTo>
                  <a:pt x="1649336" y="1648879"/>
                </a:lnTo>
                <a:lnTo>
                  <a:pt x="1649336" y="1566379"/>
                </a:lnTo>
                <a:close/>
              </a:path>
              <a:path w="2392045" h="2391410">
                <a:moveTo>
                  <a:pt x="1896833" y="1813687"/>
                </a:moveTo>
                <a:lnTo>
                  <a:pt x="1814296" y="1813687"/>
                </a:lnTo>
                <a:lnTo>
                  <a:pt x="1814296" y="1896186"/>
                </a:lnTo>
                <a:lnTo>
                  <a:pt x="1896833" y="1896186"/>
                </a:lnTo>
                <a:lnTo>
                  <a:pt x="1896833" y="1813687"/>
                </a:lnTo>
                <a:close/>
              </a:path>
              <a:path w="2392045" h="2391410">
                <a:moveTo>
                  <a:pt x="2061679" y="2308682"/>
                </a:moveTo>
                <a:lnTo>
                  <a:pt x="1979256" y="2308682"/>
                </a:lnTo>
                <a:lnTo>
                  <a:pt x="1979256" y="2226145"/>
                </a:lnTo>
                <a:lnTo>
                  <a:pt x="1814296" y="2226145"/>
                </a:lnTo>
                <a:lnTo>
                  <a:pt x="1814296" y="2308682"/>
                </a:lnTo>
                <a:lnTo>
                  <a:pt x="1814296" y="2391232"/>
                </a:lnTo>
                <a:lnTo>
                  <a:pt x="2061679" y="2391232"/>
                </a:lnTo>
                <a:lnTo>
                  <a:pt x="2061679" y="2308682"/>
                </a:lnTo>
                <a:close/>
              </a:path>
              <a:path w="2392045" h="2391410">
                <a:moveTo>
                  <a:pt x="2144191" y="1401483"/>
                </a:moveTo>
                <a:lnTo>
                  <a:pt x="2061679" y="1401483"/>
                </a:lnTo>
                <a:lnTo>
                  <a:pt x="2061679" y="1483969"/>
                </a:lnTo>
                <a:lnTo>
                  <a:pt x="2144191" y="1483969"/>
                </a:lnTo>
                <a:lnTo>
                  <a:pt x="2144191" y="1401483"/>
                </a:lnTo>
                <a:close/>
              </a:path>
              <a:path w="2392045" h="2391410">
                <a:moveTo>
                  <a:pt x="2226526" y="164630"/>
                </a:moveTo>
                <a:lnTo>
                  <a:pt x="1979256" y="164630"/>
                </a:lnTo>
                <a:lnTo>
                  <a:pt x="1979256" y="411975"/>
                </a:lnTo>
                <a:lnTo>
                  <a:pt x="2226526" y="411975"/>
                </a:lnTo>
                <a:lnTo>
                  <a:pt x="2226526" y="164630"/>
                </a:lnTo>
                <a:close/>
              </a:path>
              <a:path w="2392045" h="2391410">
                <a:moveTo>
                  <a:pt x="2309076" y="2226145"/>
                </a:moveTo>
                <a:lnTo>
                  <a:pt x="2226640" y="2226145"/>
                </a:lnTo>
                <a:lnTo>
                  <a:pt x="2226640" y="2308682"/>
                </a:lnTo>
                <a:lnTo>
                  <a:pt x="2226640" y="2391232"/>
                </a:lnTo>
                <a:lnTo>
                  <a:pt x="2309076" y="2391232"/>
                </a:lnTo>
                <a:lnTo>
                  <a:pt x="2309076" y="2308682"/>
                </a:lnTo>
                <a:lnTo>
                  <a:pt x="2309076" y="2226145"/>
                </a:lnTo>
                <a:close/>
              </a:path>
              <a:path w="2392045" h="2391410">
                <a:moveTo>
                  <a:pt x="2391499" y="0"/>
                </a:moveTo>
                <a:lnTo>
                  <a:pt x="1814296" y="0"/>
                </a:lnTo>
                <a:lnTo>
                  <a:pt x="1814296" y="86347"/>
                </a:lnTo>
                <a:lnTo>
                  <a:pt x="1814296" y="490181"/>
                </a:lnTo>
                <a:lnTo>
                  <a:pt x="1814296" y="576529"/>
                </a:lnTo>
                <a:lnTo>
                  <a:pt x="2391499" y="576529"/>
                </a:lnTo>
                <a:lnTo>
                  <a:pt x="2391499" y="490359"/>
                </a:lnTo>
                <a:lnTo>
                  <a:pt x="2391499" y="490181"/>
                </a:lnTo>
                <a:lnTo>
                  <a:pt x="2391499" y="86360"/>
                </a:lnTo>
                <a:lnTo>
                  <a:pt x="2304923" y="86360"/>
                </a:lnTo>
                <a:lnTo>
                  <a:pt x="2304923" y="490181"/>
                </a:lnTo>
                <a:lnTo>
                  <a:pt x="1900859" y="490181"/>
                </a:lnTo>
                <a:lnTo>
                  <a:pt x="1900859" y="86347"/>
                </a:lnTo>
                <a:lnTo>
                  <a:pt x="2391499" y="86347"/>
                </a:lnTo>
                <a:lnTo>
                  <a:pt x="2391499" y="0"/>
                </a:lnTo>
                <a:close/>
              </a:path>
              <a:path w="2392045" h="2391410">
                <a:moveTo>
                  <a:pt x="2391613" y="2143582"/>
                </a:moveTo>
                <a:lnTo>
                  <a:pt x="2309076" y="2143582"/>
                </a:lnTo>
                <a:lnTo>
                  <a:pt x="2309076" y="2226081"/>
                </a:lnTo>
                <a:lnTo>
                  <a:pt x="2391613" y="2226081"/>
                </a:lnTo>
                <a:lnTo>
                  <a:pt x="2391613" y="2143582"/>
                </a:lnTo>
                <a:close/>
              </a:path>
              <a:path w="2392045" h="2391410">
                <a:moveTo>
                  <a:pt x="2391613" y="1978596"/>
                </a:moveTo>
                <a:lnTo>
                  <a:pt x="2309076" y="1978596"/>
                </a:lnTo>
                <a:lnTo>
                  <a:pt x="2309076" y="2061083"/>
                </a:lnTo>
                <a:lnTo>
                  <a:pt x="2391613" y="2061083"/>
                </a:lnTo>
                <a:lnTo>
                  <a:pt x="2391613" y="1978596"/>
                </a:lnTo>
                <a:close/>
              </a:path>
              <a:path w="2392045" h="2391410">
                <a:moveTo>
                  <a:pt x="2391613" y="1730870"/>
                </a:moveTo>
                <a:lnTo>
                  <a:pt x="2226640" y="1730870"/>
                </a:lnTo>
                <a:lnTo>
                  <a:pt x="2226640" y="1648333"/>
                </a:lnTo>
                <a:lnTo>
                  <a:pt x="2144103" y="1648333"/>
                </a:lnTo>
                <a:lnTo>
                  <a:pt x="2144103" y="1730870"/>
                </a:lnTo>
                <a:lnTo>
                  <a:pt x="2144103" y="1813420"/>
                </a:lnTo>
                <a:lnTo>
                  <a:pt x="2226640" y="1813420"/>
                </a:lnTo>
                <a:lnTo>
                  <a:pt x="2226640" y="1895957"/>
                </a:lnTo>
                <a:lnTo>
                  <a:pt x="2309076" y="1895957"/>
                </a:lnTo>
                <a:lnTo>
                  <a:pt x="2309076" y="1813420"/>
                </a:lnTo>
                <a:lnTo>
                  <a:pt x="2391613" y="1813420"/>
                </a:lnTo>
                <a:lnTo>
                  <a:pt x="2391613" y="1730870"/>
                </a:lnTo>
                <a:close/>
              </a:path>
              <a:path w="2392045" h="2391410">
                <a:moveTo>
                  <a:pt x="2391613" y="1401965"/>
                </a:moveTo>
                <a:lnTo>
                  <a:pt x="2309076" y="1401965"/>
                </a:lnTo>
                <a:lnTo>
                  <a:pt x="2309076" y="1484515"/>
                </a:lnTo>
                <a:lnTo>
                  <a:pt x="2226640" y="1484515"/>
                </a:lnTo>
                <a:lnTo>
                  <a:pt x="2226640" y="1648333"/>
                </a:lnTo>
                <a:lnTo>
                  <a:pt x="2391613" y="1648333"/>
                </a:lnTo>
                <a:lnTo>
                  <a:pt x="2391613" y="1484515"/>
                </a:lnTo>
                <a:lnTo>
                  <a:pt x="2391613" y="1401965"/>
                </a:lnTo>
                <a:close/>
              </a:path>
            </a:pathLst>
          </a:custGeom>
          <a:solidFill>
            <a:srgbClr val="1B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62421" y="7368799"/>
            <a:ext cx="97790" cy="101600"/>
          </a:xfrm>
          <a:custGeom>
            <a:avLst/>
            <a:gdLst/>
            <a:ahLst/>
            <a:cxnLst/>
            <a:rect l="l" t="t" r="r" b="b"/>
            <a:pathLst>
              <a:path w="97790" h="101600">
                <a:moveTo>
                  <a:pt x="97310" y="0"/>
                </a:moveTo>
                <a:lnTo>
                  <a:pt x="0" y="0"/>
                </a:lnTo>
                <a:lnTo>
                  <a:pt x="0" y="101599"/>
                </a:lnTo>
                <a:lnTo>
                  <a:pt x="97310" y="101599"/>
                </a:lnTo>
                <a:lnTo>
                  <a:pt x="97310" y="0"/>
                </a:lnTo>
                <a:close/>
              </a:path>
            </a:pathLst>
          </a:custGeom>
          <a:solidFill>
            <a:srgbClr val="1B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B1E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B1E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573125" y="3666515"/>
            <a:ext cx="4210050" cy="601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FAFAF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B1E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63"/>
            <a:ext cx="18288000" cy="10285730"/>
          </a:xfrm>
          <a:custGeom>
            <a:avLst/>
            <a:gdLst/>
            <a:ahLst/>
            <a:cxnLst/>
            <a:rect l="l" t="t" r="r" b="b"/>
            <a:pathLst>
              <a:path w="18288000" h="10285730">
                <a:moveTo>
                  <a:pt x="18288000" y="0"/>
                </a:moveTo>
                <a:lnTo>
                  <a:pt x="0" y="0"/>
                </a:lnTo>
                <a:lnTo>
                  <a:pt x="0" y="10285476"/>
                </a:lnTo>
                <a:lnTo>
                  <a:pt x="18288000" y="10285476"/>
                </a:lnTo>
                <a:lnTo>
                  <a:pt x="1828800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855" y="855662"/>
            <a:ext cx="13836650" cy="700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B1E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t-solar.ru/" TargetMode="External"/><Relationship Id="rId3" Type="http://schemas.openxmlformats.org/officeDocument/2006/relationships/image" Target="../media/image19.png"/><Relationship Id="rId7" Type="http://schemas.openxmlformats.org/officeDocument/2006/relationships/hyperlink" Target="mailto:ir@rt-solar.ru" TargetMode="External"/><Relationship Id="rId2" Type="http://schemas.openxmlformats.org/officeDocument/2006/relationships/hyperlink" Target="https://t.me/solar_invest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cs-express.ru/profit/profile/120871b0-c94f-400e-ae75-c9bff4d29946?af_dp=mybrokerx%3A%2F%2FProfit%2Fprofile%2F120871b0-c94f-400e-ae75-c9bff4d29946&amp;c=brokershareprofile&amp;pid=mybrokerbcs&amp;startday=20221115&amp;af_medium=free&amp;deep_link_value=mybrokerx%3A%2F%2FProfit%2Fprofile%2F120871b0-c94f-400e-ae75-c9bff4d29946&amp;af_channel=app&amp;utm_referrer=https%3a%2f%2ftaplink.cc%2f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smart-lab.ru/mobile/users/Solar/blo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3"/>
            <a:ext cx="18288000" cy="10285730"/>
            <a:chOff x="0" y="-63"/>
            <a:chExt cx="18288000" cy="10285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3"/>
              <a:ext cx="18288000" cy="10285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4190" y="629078"/>
              <a:ext cx="2327275" cy="419734"/>
            </a:xfrm>
            <a:custGeom>
              <a:avLst/>
              <a:gdLst/>
              <a:ahLst/>
              <a:cxnLst/>
              <a:rect l="l" t="t" r="r" b="b"/>
              <a:pathLst>
                <a:path w="2327275" h="419734">
                  <a:moveTo>
                    <a:pt x="674437" y="279142"/>
                  </a:moveTo>
                  <a:lnTo>
                    <a:pt x="621260" y="279142"/>
                  </a:lnTo>
                  <a:lnTo>
                    <a:pt x="627656" y="302804"/>
                  </a:lnTo>
                  <a:lnTo>
                    <a:pt x="627736" y="303098"/>
                  </a:lnTo>
                  <a:lnTo>
                    <a:pt x="651700" y="341646"/>
                  </a:lnTo>
                  <a:lnTo>
                    <a:pt x="690082" y="367466"/>
                  </a:lnTo>
                  <a:lnTo>
                    <a:pt x="742597" y="380597"/>
                  </a:lnTo>
                  <a:lnTo>
                    <a:pt x="773519" y="382238"/>
                  </a:lnTo>
                  <a:lnTo>
                    <a:pt x="803061" y="380597"/>
                  </a:lnTo>
                  <a:lnTo>
                    <a:pt x="803828" y="380597"/>
                  </a:lnTo>
                  <a:lnTo>
                    <a:pt x="831311" y="375430"/>
                  </a:lnTo>
                  <a:lnTo>
                    <a:pt x="855041" y="366920"/>
                  </a:lnTo>
                  <a:lnTo>
                    <a:pt x="875380" y="355004"/>
                  </a:lnTo>
                  <a:lnTo>
                    <a:pt x="886960" y="344305"/>
                  </a:lnTo>
                  <a:lnTo>
                    <a:pt x="776298" y="344305"/>
                  </a:lnTo>
                  <a:lnTo>
                    <a:pt x="738033" y="340233"/>
                  </a:lnTo>
                  <a:lnTo>
                    <a:pt x="708258" y="328015"/>
                  </a:lnTo>
                  <a:lnTo>
                    <a:pt x="687037" y="307652"/>
                  </a:lnTo>
                  <a:lnTo>
                    <a:pt x="674437" y="279142"/>
                  </a:lnTo>
                  <a:close/>
                </a:path>
                <a:path w="2327275" h="419734">
                  <a:moveTo>
                    <a:pt x="764903" y="36640"/>
                  </a:moveTo>
                  <a:lnTo>
                    <a:pt x="708906" y="43002"/>
                  </a:lnTo>
                  <a:lnTo>
                    <a:pt x="666146" y="62252"/>
                  </a:lnTo>
                  <a:lnTo>
                    <a:pt x="639227" y="92850"/>
                  </a:lnTo>
                  <a:lnTo>
                    <a:pt x="630200" y="132930"/>
                  </a:lnTo>
                  <a:lnTo>
                    <a:pt x="631563" y="150005"/>
                  </a:lnTo>
                  <a:lnTo>
                    <a:pt x="651971" y="189986"/>
                  </a:lnTo>
                  <a:lnTo>
                    <a:pt x="698878" y="214105"/>
                  </a:lnTo>
                  <a:lnTo>
                    <a:pt x="790102" y="230837"/>
                  </a:lnTo>
                  <a:lnTo>
                    <a:pt x="808545" y="234737"/>
                  </a:lnTo>
                  <a:lnTo>
                    <a:pt x="845688" y="249964"/>
                  </a:lnTo>
                  <a:lnTo>
                    <a:pt x="861206" y="285627"/>
                  </a:lnTo>
                  <a:lnTo>
                    <a:pt x="859839" y="298701"/>
                  </a:lnTo>
                  <a:lnTo>
                    <a:pt x="826488" y="335553"/>
                  </a:lnTo>
                  <a:lnTo>
                    <a:pt x="776298" y="344305"/>
                  </a:lnTo>
                  <a:lnTo>
                    <a:pt x="886960" y="344305"/>
                  </a:lnTo>
                  <a:lnTo>
                    <a:pt x="909912" y="303098"/>
                  </a:lnTo>
                  <a:lnTo>
                    <a:pt x="912344" y="280439"/>
                  </a:lnTo>
                  <a:lnTo>
                    <a:pt x="910914" y="262927"/>
                  </a:lnTo>
                  <a:lnTo>
                    <a:pt x="889184" y="221760"/>
                  </a:lnTo>
                  <a:lnTo>
                    <a:pt x="839808" y="196502"/>
                  </a:lnTo>
                  <a:lnTo>
                    <a:pt x="748320" y="178965"/>
                  </a:lnTo>
                  <a:lnTo>
                    <a:pt x="730688" y="175266"/>
                  </a:lnTo>
                  <a:lnTo>
                    <a:pt x="689488" y="155055"/>
                  </a:lnTo>
                  <a:lnTo>
                    <a:pt x="681339" y="128067"/>
                  </a:lnTo>
                  <a:lnTo>
                    <a:pt x="682706" y="116329"/>
                  </a:lnTo>
                  <a:lnTo>
                    <a:pt x="716064" y="82454"/>
                  </a:lnTo>
                  <a:lnTo>
                    <a:pt x="729836" y="78016"/>
                  </a:lnTo>
                  <a:lnTo>
                    <a:pt x="729501" y="78016"/>
                  </a:lnTo>
                  <a:lnTo>
                    <a:pt x="746249" y="75159"/>
                  </a:lnTo>
                  <a:lnTo>
                    <a:pt x="764208" y="74247"/>
                  </a:lnTo>
                  <a:lnTo>
                    <a:pt x="878238" y="74247"/>
                  </a:lnTo>
                  <a:lnTo>
                    <a:pt x="863661" y="61930"/>
                  </a:lnTo>
                  <a:lnTo>
                    <a:pt x="843748" y="50865"/>
                  </a:lnTo>
                  <a:lnTo>
                    <a:pt x="820861" y="43002"/>
                  </a:lnTo>
                  <a:lnTo>
                    <a:pt x="794536" y="38226"/>
                  </a:lnTo>
                  <a:lnTo>
                    <a:pt x="764903" y="36640"/>
                  </a:lnTo>
                  <a:close/>
                </a:path>
                <a:path w="2327275" h="419734">
                  <a:moveTo>
                    <a:pt x="878238" y="74247"/>
                  </a:moveTo>
                  <a:lnTo>
                    <a:pt x="764208" y="74247"/>
                  </a:lnTo>
                  <a:lnTo>
                    <a:pt x="800119" y="78016"/>
                  </a:lnTo>
                  <a:lnTo>
                    <a:pt x="827553" y="89323"/>
                  </a:lnTo>
                  <a:lnTo>
                    <a:pt x="846441" y="108167"/>
                  </a:lnTo>
                  <a:lnTo>
                    <a:pt x="856712" y="134547"/>
                  </a:lnTo>
                  <a:lnTo>
                    <a:pt x="907851" y="134547"/>
                  </a:lnTo>
                  <a:lnTo>
                    <a:pt x="902340" y="112168"/>
                  </a:lnTo>
                  <a:lnTo>
                    <a:pt x="893217" y="92850"/>
                  </a:lnTo>
                  <a:lnTo>
                    <a:pt x="893121" y="92646"/>
                  </a:lnTo>
                  <a:lnTo>
                    <a:pt x="880219" y="75921"/>
                  </a:lnTo>
                  <a:lnTo>
                    <a:pt x="878238" y="74247"/>
                  </a:lnTo>
                  <a:close/>
                </a:path>
                <a:path w="2327275" h="419734">
                  <a:moveTo>
                    <a:pt x="1128156" y="36966"/>
                  </a:moveTo>
                  <a:lnTo>
                    <a:pt x="1079936" y="42356"/>
                  </a:lnTo>
                  <a:lnTo>
                    <a:pt x="1037690" y="58686"/>
                  </a:lnTo>
                  <a:lnTo>
                    <a:pt x="1002706" y="84784"/>
                  </a:lnTo>
                  <a:lnTo>
                    <a:pt x="976546" y="119634"/>
                  </a:lnTo>
                  <a:lnTo>
                    <a:pt x="960299" y="161781"/>
                  </a:lnTo>
                  <a:lnTo>
                    <a:pt x="954775" y="209765"/>
                  </a:lnTo>
                  <a:lnTo>
                    <a:pt x="956138" y="234141"/>
                  </a:lnTo>
                  <a:lnTo>
                    <a:pt x="967028" y="278881"/>
                  </a:lnTo>
                  <a:lnTo>
                    <a:pt x="988523" y="317845"/>
                  </a:lnTo>
                  <a:lnTo>
                    <a:pt x="1019095" y="348480"/>
                  </a:lnTo>
                  <a:lnTo>
                    <a:pt x="1058079" y="370115"/>
                  </a:lnTo>
                  <a:lnTo>
                    <a:pt x="1103286" y="381168"/>
                  </a:lnTo>
                  <a:lnTo>
                    <a:pt x="1128156" y="382560"/>
                  </a:lnTo>
                  <a:lnTo>
                    <a:pt x="1153020" y="381168"/>
                  </a:lnTo>
                  <a:lnTo>
                    <a:pt x="1198214" y="370115"/>
                  </a:lnTo>
                  <a:lnTo>
                    <a:pt x="1237191" y="348480"/>
                  </a:lnTo>
                  <a:lnTo>
                    <a:pt x="1243113" y="343336"/>
                  </a:lnTo>
                  <a:lnTo>
                    <a:pt x="1127786" y="343336"/>
                  </a:lnTo>
                  <a:lnTo>
                    <a:pt x="1110442" y="342297"/>
                  </a:lnTo>
                  <a:lnTo>
                    <a:pt x="1064603" y="326474"/>
                  </a:lnTo>
                  <a:lnTo>
                    <a:pt x="1030138" y="293694"/>
                  </a:lnTo>
                  <a:lnTo>
                    <a:pt x="1010436" y="247047"/>
                  </a:lnTo>
                  <a:lnTo>
                    <a:pt x="1006609" y="209765"/>
                  </a:lnTo>
                  <a:lnTo>
                    <a:pt x="1007516" y="190479"/>
                  </a:lnTo>
                  <a:lnTo>
                    <a:pt x="1021432" y="139736"/>
                  </a:lnTo>
                  <a:lnTo>
                    <a:pt x="1050912" y="101896"/>
                  </a:lnTo>
                  <a:lnTo>
                    <a:pt x="1093641" y="80328"/>
                  </a:lnTo>
                  <a:lnTo>
                    <a:pt x="1127786" y="76195"/>
                  </a:lnTo>
                  <a:lnTo>
                    <a:pt x="1243600" y="76195"/>
                  </a:lnTo>
                  <a:lnTo>
                    <a:pt x="1237191" y="70672"/>
                  </a:lnTo>
                  <a:lnTo>
                    <a:pt x="1218622" y="58686"/>
                  </a:lnTo>
                  <a:lnTo>
                    <a:pt x="1198214" y="49138"/>
                  </a:lnTo>
                  <a:lnTo>
                    <a:pt x="1176360" y="42356"/>
                  </a:lnTo>
                  <a:lnTo>
                    <a:pt x="1153020" y="38309"/>
                  </a:lnTo>
                  <a:lnTo>
                    <a:pt x="1128156" y="36966"/>
                  </a:lnTo>
                  <a:close/>
                </a:path>
                <a:path w="2327275" h="419734">
                  <a:moveTo>
                    <a:pt x="1243600" y="76195"/>
                  </a:moveTo>
                  <a:lnTo>
                    <a:pt x="1127786" y="76195"/>
                  </a:lnTo>
                  <a:lnTo>
                    <a:pt x="1145394" y="77229"/>
                  </a:lnTo>
                  <a:lnTo>
                    <a:pt x="1161930" y="80328"/>
                  </a:lnTo>
                  <a:lnTo>
                    <a:pt x="1204612" y="101896"/>
                  </a:lnTo>
                  <a:lnTo>
                    <a:pt x="1225749" y="125325"/>
                  </a:lnTo>
                  <a:lnTo>
                    <a:pt x="1225855" y="125461"/>
                  </a:lnTo>
                  <a:lnTo>
                    <a:pt x="1245326" y="172440"/>
                  </a:lnTo>
                  <a:lnTo>
                    <a:pt x="1249009" y="209766"/>
                  </a:lnTo>
                  <a:lnTo>
                    <a:pt x="1248042" y="229044"/>
                  </a:lnTo>
                  <a:lnTo>
                    <a:pt x="1233816" y="279464"/>
                  </a:lnTo>
                  <a:lnTo>
                    <a:pt x="1203969" y="317169"/>
                  </a:lnTo>
                  <a:lnTo>
                    <a:pt x="1161444" y="339160"/>
                  </a:lnTo>
                  <a:lnTo>
                    <a:pt x="1127786" y="343336"/>
                  </a:lnTo>
                  <a:lnTo>
                    <a:pt x="1243113" y="343336"/>
                  </a:lnTo>
                  <a:lnTo>
                    <a:pt x="1279720" y="299244"/>
                  </a:lnTo>
                  <a:lnTo>
                    <a:pt x="1296043" y="257543"/>
                  </a:lnTo>
                  <a:lnTo>
                    <a:pt x="1301491" y="209766"/>
                  </a:lnTo>
                  <a:lnTo>
                    <a:pt x="1300144" y="185288"/>
                  </a:lnTo>
                  <a:lnTo>
                    <a:pt x="1289267" y="140100"/>
                  </a:lnTo>
                  <a:lnTo>
                    <a:pt x="1267744" y="101085"/>
                  </a:lnTo>
                  <a:lnTo>
                    <a:pt x="1253566" y="84784"/>
                  </a:lnTo>
                  <a:lnTo>
                    <a:pt x="1243600" y="76195"/>
                  </a:lnTo>
                  <a:close/>
                </a:path>
                <a:path w="2327275" h="419734">
                  <a:moveTo>
                    <a:pt x="1406780" y="42151"/>
                  </a:moveTo>
                  <a:lnTo>
                    <a:pt x="1355687" y="42151"/>
                  </a:lnTo>
                  <a:lnTo>
                    <a:pt x="1355687" y="377698"/>
                  </a:lnTo>
                  <a:lnTo>
                    <a:pt x="1601191" y="377698"/>
                  </a:lnTo>
                  <a:lnTo>
                    <a:pt x="1601191" y="336851"/>
                  </a:lnTo>
                  <a:lnTo>
                    <a:pt x="1406780" y="336851"/>
                  </a:lnTo>
                  <a:lnTo>
                    <a:pt x="1406780" y="42151"/>
                  </a:lnTo>
                  <a:close/>
                </a:path>
                <a:path w="2327275" h="419734">
                  <a:moveTo>
                    <a:pt x="1846695" y="42151"/>
                  </a:moveTo>
                  <a:lnTo>
                    <a:pt x="1789025" y="42151"/>
                  </a:lnTo>
                  <a:lnTo>
                    <a:pt x="1646447" y="377698"/>
                  </a:lnTo>
                  <a:lnTo>
                    <a:pt x="1697540" y="377698"/>
                  </a:lnTo>
                  <a:lnTo>
                    <a:pt x="1734829" y="287898"/>
                  </a:lnTo>
                  <a:lnTo>
                    <a:pt x="1951150" y="287898"/>
                  </a:lnTo>
                  <a:lnTo>
                    <a:pt x="1934612" y="248990"/>
                  </a:lnTo>
                  <a:lnTo>
                    <a:pt x="1751412" y="248990"/>
                  </a:lnTo>
                  <a:lnTo>
                    <a:pt x="1817698" y="89160"/>
                  </a:lnTo>
                  <a:lnTo>
                    <a:pt x="1866677" y="89160"/>
                  </a:lnTo>
                  <a:lnTo>
                    <a:pt x="1846695" y="42151"/>
                  </a:lnTo>
                  <a:close/>
                </a:path>
                <a:path w="2327275" h="419734">
                  <a:moveTo>
                    <a:pt x="1951150" y="287898"/>
                  </a:moveTo>
                  <a:lnTo>
                    <a:pt x="1898853" y="287898"/>
                  </a:lnTo>
                  <a:lnTo>
                    <a:pt x="1935771" y="377698"/>
                  </a:lnTo>
                  <a:lnTo>
                    <a:pt x="1989319" y="377698"/>
                  </a:lnTo>
                  <a:lnTo>
                    <a:pt x="1951150" y="287898"/>
                  </a:lnTo>
                  <a:close/>
                </a:path>
                <a:path w="2327275" h="419734">
                  <a:moveTo>
                    <a:pt x="1866677" y="89160"/>
                  </a:moveTo>
                  <a:lnTo>
                    <a:pt x="1817698" y="89160"/>
                  </a:lnTo>
                  <a:lnTo>
                    <a:pt x="1883289" y="248990"/>
                  </a:lnTo>
                  <a:lnTo>
                    <a:pt x="1934612" y="248990"/>
                  </a:lnTo>
                  <a:lnTo>
                    <a:pt x="1866677" y="89160"/>
                  </a:lnTo>
                  <a:close/>
                </a:path>
                <a:path w="2327275" h="419734">
                  <a:moveTo>
                    <a:pt x="2202027" y="42151"/>
                  </a:moveTo>
                  <a:lnTo>
                    <a:pt x="2034899" y="42151"/>
                  </a:lnTo>
                  <a:lnTo>
                    <a:pt x="2034899" y="378024"/>
                  </a:lnTo>
                  <a:lnTo>
                    <a:pt x="2085992" y="378024"/>
                  </a:lnTo>
                  <a:lnTo>
                    <a:pt x="2085992" y="237322"/>
                  </a:lnTo>
                  <a:lnTo>
                    <a:pt x="2221058" y="237322"/>
                  </a:lnTo>
                  <a:lnTo>
                    <a:pt x="2220324" y="236348"/>
                  </a:lnTo>
                  <a:lnTo>
                    <a:pt x="2242925" y="232407"/>
                  </a:lnTo>
                  <a:lnTo>
                    <a:pt x="2262616" y="225974"/>
                  </a:lnTo>
                  <a:lnTo>
                    <a:pt x="2279458" y="217109"/>
                  </a:lnTo>
                  <a:lnTo>
                    <a:pt x="2293512" y="205873"/>
                  </a:lnTo>
                  <a:lnTo>
                    <a:pt x="2301456" y="196149"/>
                  </a:lnTo>
                  <a:lnTo>
                    <a:pt x="2085992" y="196149"/>
                  </a:lnTo>
                  <a:lnTo>
                    <a:pt x="2085992" y="83002"/>
                  </a:lnTo>
                  <a:lnTo>
                    <a:pt x="2303932" y="83002"/>
                  </a:lnTo>
                  <a:lnTo>
                    <a:pt x="2302276" y="80032"/>
                  </a:lnTo>
                  <a:lnTo>
                    <a:pt x="2289390" y="66467"/>
                  </a:lnTo>
                  <a:lnTo>
                    <a:pt x="2272873" y="55829"/>
                  </a:lnTo>
                  <a:lnTo>
                    <a:pt x="2252830" y="48230"/>
                  </a:lnTo>
                  <a:lnTo>
                    <a:pt x="2229227" y="43671"/>
                  </a:lnTo>
                  <a:lnTo>
                    <a:pt x="2202027" y="42151"/>
                  </a:lnTo>
                  <a:close/>
                </a:path>
                <a:path w="2327275" h="419734">
                  <a:moveTo>
                    <a:pt x="2221058" y="237322"/>
                  </a:moveTo>
                  <a:lnTo>
                    <a:pt x="2160570" y="237322"/>
                  </a:lnTo>
                  <a:lnTo>
                    <a:pt x="2264515" y="378024"/>
                  </a:lnTo>
                  <a:lnTo>
                    <a:pt x="2327003" y="378025"/>
                  </a:lnTo>
                  <a:lnTo>
                    <a:pt x="2221058" y="237322"/>
                  </a:lnTo>
                  <a:close/>
                </a:path>
                <a:path w="2327275" h="419734">
                  <a:moveTo>
                    <a:pt x="2303932" y="83002"/>
                  </a:moveTo>
                  <a:lnTo>
                    <a:pt x="2197858" y="83002"/>
                  </a:lnTo>
                  <a:lnTo>
                    <a:pt x="2214629" y="83904"/>
                  </a:lnTo>
                  <a:lnTo>
                    <a:pt x="2229120" y="86568"/>
                  </a:lnTo>
                  <a:lnTo>
                    <a:pt x="2263948" y="114409"/>
                  </a:lnTo>
                  <a:lnTo>
                    <a:pt x="2268313" y="139415"/>
                  </a:lnTo>
                  <a:lnTo>
                    <a:pt x="2267216" y="152894"/>
                  </a:lnTo>
                  <a:lnTo>
                    <a:pt x="2241137" y="188351"/>
                  </a:lnTo>
                  <a:lnTo>
                    <a:pt x="2197858" y="196149"/>
                  </a:lnTo>
                  <a:lnTo>
                    <a:pt x="2301456" y="196149"/>
                  </a:lnTo>
                  <a:lnTo>
                    <a:pt x="2304582" y="192322"/>
                  </a:lnTo>
                  <a:lnTo>
                    <a:pt x="2312452" y="176492"/>
                  </a:lnTo>
                  <a:lnTo>
                    <a:pt x="2317151" y="158412"/>
                  </a:lnTo>
                  <a:lnTo>
                    <a:pt x="2318611" y="139415"/>
                  </a:lnTo>
                  <a:lnTo>
                    <a:pt x="2318711" y="138114"/>
                  </a:lnTo>
                  <a:lnTo>
                    <a:pt x="2316898" y="115796"/>
                  </a:lnTo>
                  <a:lnTo>
                    <a:pt x="2311433" y="96455"/>
                  </a:lnTo>
                  <a:lnTo>
                    <a:pt x="2303932" y="83002"/>
                  </a:lnTo>
                  <a:close/>
                </a:path>
                <a:path w="2327275" h="419734">
                  <a:moveTo>
                    <a:pt x="249788" y="0"/>
                  </a:moveTo>
                  <a:lnTo>
                    <a:pt x="201356" y="2926"/>
                  </a:lnTo>
                  <a:lnTo>
                    <a:pt x="151303" y="15492"/>
                  </a:lnTo>
                  <a:lnTo>
                    <a:pt x="105751" y="37573"/>
                  </a:lnTo>
                  <a:lnTo>
                    <a:pt x="66221" y="68347"/>
                  </a:lnTo>
                  <a:lnTo>
                    <a:pt x="34233" y="106991"/>
                  </a:lnTo>
                  <a:lnTo>
                    <a:pt x="12247" y="149892"/>
                  </a:lnTo>
                  <a:lnTo>
                    <a:pt x="782" y="195376"/>
                  </a:lnTo>
                  <a:lnTo>
                    <a:pt x="0" y="241894"/>
                  </a:lnTo>
                  <a:lnTo>
                    <a:pt x="10062" y="287897"/>
                  </a:lnTo>
                  <a:lnTo>
                    <a:pt x="28982" y="328675"/>
                  </a:lnTo>
                  <a:lnTo>
                    <a:pt x="56806" y="364893"/>
                  </a:lnTo>
                  <a:lnTo>
                    <a:pt x="92075" y="395033"/>
                  </a:lnTo>
                  <a:lnTo>
                    <a:pt x="133333" y="417575"/>
                  </a:lnTo>
                  <a:lnTo>
                    <a:pt x="137821" y="419521"/>
                  </a:lnTo>
                  <a:lnTo>
                    <a:pt x="144728" y="406228"/>
                  </a:lnTo>
                  <a:lnTo>
                    <a:pt x="140239" y="403959"/>
                  </a:lnTo>
                  <a:lnTo>
                    <a:pt x="109642" y="384259"/>
                  </a:lnTo>
                  <a:lnTo>
                    <a:pt x="83480" y="360151"/>
                  </a:lnTo>
                  <a:lnTo>
                    <a:pt x="62304" y="332335"/>
                  </a:lnTo>
                  <a:lnTo>
                    <a:pt x="46665" y="301510"/>
                  </a:lnTo>
                  <a:lnTo>
                    <a:pt x="35714" y="258317"/>
                  </a:lnTo>
                  <a:lnTo>
                    <a:pt x="36050" y="214284"/>
                  </a:lnTo>
                  <a:lnTo>
                    <a:pt x="47110" y="171682"/>
                  </a:lnTo>
                  <a:lnTo>
                    <a:pt x="68331" y="132783"/>
                  </a:lnTo>
                  <a:lnTo>
                    <a:pt x="99148" y="99859"/>
                  </a:lnTo>
                  <a:lnTo>
                    <a:pt x="135242" y="75468"/>
                  </a:lnTo>
                  <a:lnTo>
                    <a:pt x="174509" y="59861"/>
                  </a:lnTo>
                  <a:lnTo>
                    <a:pt x="215977" y="53312"/>
                  </a:lnTo>
                  <a:lnTo>
                    <a:pt x="397240" y="53312"/>
                  </a:lnTo>
                  <a:lnTo>
                    <a:pt x="382325" y="41039"/>
                  </a:lnTo>
                  <a:lnTo>
                    <a:pt x="341798" y="19541"/>
                  </a:lnTo>
                  <a:lnTo>
                    <a:pt x="297110" y="5699"/>
                  </a:lnTo>
                  <a:lnTo>
                    <a:pt x="249788" y="0"/>
                  </a:lnTo>
                  <a:close/>
                </a:path>
                <a:path w="2327275" h="419734">
                  <a:moveTo>
                    <a:pt x="397240" y="53312"/>
                  </a:moveTo>
                  <a:lnTo>
                    <a:pt x="215977" y="53312"/>
                  </a:lnTo>
                  <a:lnTo>
                    <a:pt x="258674" y="56094"/>
                  </a:lnTo>
                  <a:lnTo>
                    <a:pt x="301973" y="68762"/>
                  </a:lnTo>
                  <a:lnTo>
                    <a:pt x="340901" y="90580"/>
                  </a:lnTo>
                  <a:lnTo>
                    <a:pt x="374195" y="120605"/>
                  </a:lnTo>
                  <a:lnTo>
                    <a:pt x="400594" y="157893"/>
                  </a:lnTo>
                  <a:lnTo>
                    <a:pt x="417369" y="200684"/>
                  </a:lnTo>
                  <a:lnTo>
                    <a:pt x="422676" y="245716"/>
                  </a:lnTo>
                  <a:lnTo>
                    <a:pt x="416729" y="291106"/>
                  </a:lnTo>
                  <a:lnTo>
                    <a:pt x="399744" y="334971"/>
                  </a:lnTo>
                  <a:lnTo>
                    <a:pt x="371935" y="375428"/>
                  </a:lnTo>
                  <a:lnTo>
                    <a:pt x="369174" y="378672"/>
                  </a:lnTo>
                  <a:lnTo>
                    <a:pt x="378841" y="388723"/>
                  </a:lnTo>
                  <a:lnTo>
                    <a:pt x="411780" y="365344"/>
                  </a:lnTo>
                  <a:lnTo>
                    <a:pt x="456214" y="308902"/>
                  </a:lnTo>
                  <a:lnTo>
                    <a:pt x="478371" y="231910"/>
                  </a:lnTo>
                  <a:lnTo>
                    <a:pt x="476817" y="187683"/>
                  </a:lnTo>
                  <a:lnTo>
                    <a:pt x="465802" y="144671"/>
                  </a:lnTo>
                  <a:lnTo>
                    <a:pt x="445770" y="104647"/>
                  </a:lnTo>
                  <a:lnTo>
                    <a:pt x="417432" y="69711"/>
                  </a:lnTo>
                  <a:lnTo>
                    <a:pt x="417168" y="69711"/>
                  </a:lnTo>
                  <a:lnTo>
                    <a:pt x="397240" y="53312"/>
                  </a:lnTo>
                  <a:close/>
                </a:path>
                <a:path w="2327275" h="419734">
                  <a:moveTo>
                    <a:pt x="417168" y="69384"/>
                  </a:moveTo>
                  <a:lnTo>
                    <a:pt x="417168" y="69711"/>
                  </a:lnTo>
                  <a:lnTo>
                    <a:pt x="417432" y="69711"/>
                  </a:lnTo>
                  <a:lnTo>
                    <a:pt x="417168" y="69384"/>
                  </a:lnTo>
                  <a:close/>
                </a:path>
              </a:pathLst>
            </a:custGeom>
            <a:solidFill>
              <a:srgbClr val="FD6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0855" y="6229350"/>
            <a:ext cx="8832215" cy="34417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1100"/>
              </a:spcBef>
            </a:pPr>
            <a:r>
              <a:rPr sz="8000" spc="5" dirty="0">
                <a:solidFill>
                  <a:srgbClr val="1B1E22"/>
                </a:solidFill>
                <a:latin typeface="Microsoft Sans Serif"/>
                <a:cs typeface="Microsoft Sans Serif"/>
              </a:rPr>
              <a:t>ОП</a:t>
            </a:r>
            <a:r>
              <a:rPr sz="8000" spc="-45" dirty="0">
                <a:solidFill>
                  <a:srgbClr val="1B1E22"/>
                </a:solidFill>
                <a:latin typeface="Microsoft Sans Serif"/>
                <a:cs typeface="Microsoft Sans Serif"/>
              </a:rPr>
              <a:t>Е</a:t>
            </a:r>
            <a:r>
              <a:rPr sz="8000" spc="-550" dirty="0">
                <a:solidFill>
                  <a:srgbClr val="1B1E22"/>
                </a:solidFill>
                <a:latin typeface="Microsoft Sans Serif"/>
                <a:cs typeface="Microsoft Sans Serif"/>
              </a:rPr>
              <a:t>Р</a:t>
            </a:r>
            <a:r>
              <a:rPr sz="8000" spc="-30" dirty="0">
                <a:solidFill>
                  <a:srgbClr val="1B1E22"/>
                </a:solidFill>
                <a:latin typeface="Microsoft Sans Serif"/>
                <a:cs typeface="Microsoft Sans Serif"/>
              </a:rPr>
              <a:t>А</a:t>
            </a:r>
            <a:r>
              <a:rPr sz="8000" spc="5" dirty="0">
                <a:solidFill>
                  <a:srgbClr val="1B1E22"/>
                </a:solidFill>
                <a:latin typeface="Microsoft Sans Serif"/>
                <a:cs typeface="Microsoft Sans Serif"/>
              </a:rPr>
              <a:t>ЦИ</a:t>
            </a:r>
            <a:r>
              <a:rPr sz="8000" spc="-35" dirty="0">
                <a:solidFill>
                  <a:srgbClr val="1B1E22"/>
                </a:solidFill>
                <a:latin typeface="Microsoft Sans Serif"/>
                <a:cs typeface="Microsoft Sans Serif"/>
              </a:rPr>
              <a:t>О</a:t>
            </a:r>
            <a:r>
              <a:rPr sz="8000" dirty="0">
                <a:solidFill>
                  <a:srgbClr val="1B1E22"/>
                </a:solidFill>
                <a:latin typeface="Microsoft Sans Serif"/>
                <a:cs typeface="Microsoft Sans Serif"/>
              </a:rPr>
              <a:t>Н</a:t>
            </a:r>
            <a:r>
              <a:rPr sz="8000" spc="-40" dirty="0">
                <a:solidFill>
                  <a:srgbClr val="1B1E22"/>
                </a:solidFill>
                <a:latin typeface="Microsoft Sans Serif"/>
                <a:cs typeface="Microsoft Sans Serif"/>
              </a:rPr>
              <a:t>Н</a:t>
            </a:r>
            <a:r>
              <a:rPr sz="8000" spc="-55" dirty="0">
                <a:solidFill>
                  <a:srgbClr val="1B1E22"/>
                </a:solidFill>
                <a:latin typeface="Microsoft Sans Serif"/>
                <a:cs typeface="Microsoft Sans Serif"/>
              </a:rPr>
              <a:t>Ы</a:t>
            </a:r>
            <a:r>
              <a:rPr sz="8000" spc="5" dirty="0">
                <a:solidFill>
                  <a:srgbClr val="1B1E22"/>
                </a:solidFill>
                <a:latin typeface="Microsoft Sans Serif"/>
                <a:cs typeface="Microsoft Sans Serif"/>
              </a:rPr>
              <a:t>Е</a:t>
            </a:r>
            <a:r>
              <a:rPr sz="8000" spc="-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800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80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 ФИНАНСОВЫЕ </a:t>
            </a:r>
            <a:r>
              <a:rPr sz="8000" spc="-110" dirty="0">
                <a:solidFill>
                  <a:srgbClr val="1B1E22"/>
                </a:solidFill>
                <a:latin typeface="Microsoft Sans Serif"/>
                <a:cs typeface="Microsoft Sans Serif"/>
              </a:rPr>
              <a:t>Р</a:t>
            </a:r>
            <a:r>
              <a:rPr sz="8000" spc="-254" dirty="0">
                <a:solidFill>
                  <a:srgbClr val="1B1E22"/>
                </a:solidFill>
                <a:latin typeface="Microsoft Sans Serif"/>
                <a:cs typeface="Microsoft Sans Serif"/>
              </a:rPr>
              <a:t>Е</a:t>
            </a:r>
            <a:r>
              <a:rPr sz="8000" spc="-210" dirty="0">
                <a:solidFill>
                  <a:srgbClr val="1B1E22"/>
                </a:solidFill>
                <a:latin typeface="Microsoft Sans Serif"/>
                <a:cs typeface="Microsoft Sans Serif"/>
              </a:rPr>
              <a:t>З</a:t>
            </a:r>
            <a:r>
              <a:rPr sz="8000" spc="-310" dirty="0">
                <a:solidFill>
                  <a:srgbClr val="1B1E22"/>
                </a:solidFill>
                <a:latin typeface="Microsoft Sans Serif"/>
                <a:cs typeface="Microsoft Sans Serif"/>
              </a:rPr>
              <a:t>У</a:t>
            </a:r>
            <a:r>
              <a:rPr sz="8000" spc="-85" dirty="0">
                <a:solidFill>
                  <a:srgbClr val="1B1E22"/>
                </a:solidFill>
                <a:latin typeface="Microsoft Sans Serif"/>
                <a:cs typeface="Microsoft Sans Serif"/>
              </a:rPr>
              <a:t>Л</a:t>
            </a:r>
            <a:r>
              <a:rPr sz="8000" spc="-940" dirty="0">
                <a:solidFill>
                  <a:srgbClr val="1B1E22"/>
                </a:solidFill>
                <a:latin typeface="Microsoft Sans Serif"/>
                <a:cs typeface="Microsoft Sans Serif"/>
              </a:rPr>
              <a:t>Ь</a:t>
            </a:r>
            <a:r>
              <a:rPr sz="8000" spc="-335" dirty="0">
                <a:solidFill>
                  <a:srgbClr val="1B1E22"/>
                </a:solidFill>
                <a:latin typeface="Microsoft Sans Serif"/>
                <a:cs typeface="Microsoft Sans Serif"/>
              </a:rPr>
              <a:t>Т</a:t>
            </a:r>
            <a:r>
              <a:rPr sz="8000" spc="-785" dirty="0">
                <a:solidFill>
                  <a:srgbClr val="1B1E22"/>
                </a:solidFill>
                <a:latin typeface="Microsoft Sans Serif"/>
                <a:cs typeface="Microsoft Sans Serif"/>
              </a:rPr>
              <a:t>А</a:t>
            </a:r>
            <a:r>
              <a:rPr sz="8000" spc="-35" dirty="0">
                <a:solidFill>
                  <a:srgbClr val="1B1E22"/>
                </a:solidFill>
                <a:latin typeface="Microsoft Sans Serif"/>
                <a:cs typeface="Microsoft Sans Serif"/>
              </a:rPr>
              <a:t>Т</a:t>
            </a:r>
            <a:r>
              <a:rPr sz="8000" spc="-75" dirty="0">
                <a:solidFill>
                  <a:srgbClr val="1B1E22"/>
                </a:solidFill>
                <a:latin typeface="Microsoft Sans Serif"/>
                <a:cs typeface="Microsoft Sans Serif"/>
              </a:rPr>
              <a:t>Ы</a:t>
            </a:r>
            <a:endParaRPr sz="8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855" y="5710491"/>
            <a:ext cx="2850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D6D36"/>
                </a:solidFill>
                <a:latin typeface="Microsoft Sans Serif"/>
                <a:cs typeface="Microsoft Sans Serif"/>
              </a:rPr>
              <a:t>1</a:t>
            </a:r>
            <a:r>
              <a:rPr sz="2400" spc="-45" dirty="0">
                <a:solidFill>
                  <a:srgbClr val="FD6D36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FD6D36"/>
                </a:solidFill>
                <a:latin typeface="Microsoft Sans Serif"/>
                <a:cs typeface="Microsoft Sans Serif"/>
              </a:rPr>
              <a:t>квартал</a:t>
            </a:r>
            <a:r>
              <a:rPr sz="2400" spc="-35" dirty="0">
                <a:solidFill>
                  <a:srgbClr val="FD6D36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D6D36"/>
                </a:solidFill>
                <a:latin typeface="Microsoft Sans Serif"/>
                <a:cs typeface="Microsoft Sans Serif"/>
              </a:rPr>
              <a:t>2026</a:t>
            </a:r>
            <a:r>
              <a:rPr sz="2400" spc="-45" dirty="0">
                <a:solidFill>
                  <a:srgbClr val="FD6D36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D6D36"/>
                </a:solidFill>
                <a:latin typeface="Microsoft Sans Serif"/>
                <a:cs typeface="Microsoft Sans Serif"/>
              </a:rPr>
              <a:t>года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3" y="0"/>
            <a:ext cx="18283555" cy="8895080"/>
            <a:chOff x="4763" y="0"/>
            <a:chExt cx="18283555" cy="8895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37824" y="0"/>
              <a:ext cx="7750175" cy="88949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63" y="609536"/>
              <a:ext cx="18283555" cy="9525"/>
            </a:xfrm>
            <a:custGeom>
              <a:avLst/>
              <a:gdLst/>
              <a:ahLst/>
              <a:cxnLst/>
              <a:rect l="l" t="t" r="r" b="b"/>
              <a:pathLst>
                <a:path w="18283555" h="9525">
                  <a:moveTo>
                    <a:pt x="18283236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8283236" y="9525"/>
                  </a:lnTo>
                  <a:lnTo>
                    <a:pt x="18283236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973688" y="237484"/>
              <a:ext cx="809625" cy="172720"/>
            </a:xfrm>
            <a:custGeom>
              <a:avLst/>
              <a:gdLst/>
              <a:ahLst/>
              <a:cxnLst/>
              <a:rect l="l" t="t" r="r" b="b"/>
              <a:pathLst>
                <a:path w="809625" h="172720">
                  <a:moveTo>
                    <a:pt x="25181" y="120831"/>
                  </a:moveTo>
                  <a:lnTo>
                    <a:pt x="0" y="120831"/>
                  </a:lnTo>
                  <a:lnTo>
                    <a:pt x="3002" y="132722"/>
                  </a:lnTo>
                  <a:lnTo>
                    <a:pt x="7674" y="142839"/>
                  </a:lnTo>
                  <a:lnTo>
                    <a:pt x="7781" y="143070"/>
                  </a:lnTo>
                  <a:lnTo>
                    <a:pt x="14344" y="151883"/>
                  </a:lnTo>
                  <a:lnTo>
                    <a:pt x="22698" y="159167"/>
                  </a:lnTo>
                  <a:lnTo>
                    <a:pt x="22786" y="159421"/>
                  </a:lnTo>
                  <a:lnTo>
                    <a:pt x="32874" y="165122"/>
                  </a:lnTo>
                  <a:lnTo>
                    <a:pt x="44577" y="169184"/>
                  </a:lnTo>
                  <a:lnTo>
                    <a:pt x="57806" y="171616"/>
                  </a:lnTo>
                  <a:lnTo>
                    <a:pt x="72472" y="172424"/>
                  </a:lnTo>
                  <a:lnTo>
                    <a:pt x="86460" y="171616"/>
                  </a:lnTo>
                  <a:lnTo>
                    <a:pt x="86846" y="171616"/>
                  </a:lnTo>
                  <a:lnTo>
                    <a:pt x="99259" y="169184"/>
                  </a:lnTo>
                  <a:lnTo>
                    <a:pt x="99568" y="169184"/>
                  </a:lnTo>
                  <a:lnTo>
                    <a:pt x="111166" y="164837"/>
                  </a:lnTo>
                  <a:lnTo>
                    <a:pt x="120788" y="158914"/>
                  </a:lnTo>
                  <a:lnTo>
                    <a:pt x="126665" y="153257"/>
                  </a:lnTo>
                  <a:lnTo>
                    <a:pt x="73586" y="153257"/>
                  </a:lnTo>
                  <a:lnTo>
                    <a:pt x="56050" y="151304"/>
                  </a:lnTo>
                  <a:lnTo>
                    <a:pt x="55556" y="151304"/>
                  </a:lnTo>
                  <a:lnTo>
                    <a:pt x="41255" y="145149"/>
                  </a:lnTo>
                  <a:lnTo>
                    <a:pt x="31190" y="135016"/>
                  </a:lnTo>
                  <a:lnTo>
                    <a:pt x="25181" y="120831"/>
                  </a:lnTo>
                  <a:close/>
                </a:path>
                <a:path w="809625" h="172720">
                  <a:moveTo>
                    <a:pt x="68445" y="82"/>
                  </a:moveTo>
                  <a:lnTo>
                    <a:pt x="31003" y="7245"/>
                  </a:lnTo>
                  <a:lnTo>
                    <a:pt x="5596" y="37492"/>
                  </a:lnTo>
                  <a:lnTo>
                    <a:pt x="4540" y="48046"/>
                  </a:lnTo>
                  <a:lnTo>
                    <a:pt x="5183" y="56517"/>
                  </a:lnTo>
                  <a:lnTo>
                    <a:pt x="37082" y="88399"/>
                  </a:lnTo>
                  <a:lnTo>
                    <a:pt x="80350" y="96682"/>
                  </a:lnTo>
                  <a:lnTo>
                    <a:pt x="89086" y="98564"/>
                  </a:lnTo>
                  <a:lnTo>
                    <a:pt x="114019" y="133159"/>
                  </a:lnTo>
                  <a:lnTo>
                    <a:pt x="110421" y="140338"/>
                  </a:lnTo>
                  <a:lnTo>
                    <a:pt x="73586" y="153257"/>
                  </a:lnTo>
                  <a:lnTo>
                    <a:pt x="126665" y="153257"/>
                  </a:lnTo>
                  <a:lnTo>
                    <a:pt x="138351" y="121759"/>
                  </a:lnTo>
                  <a:lnTo>
                    <a:pt x="137661" y="112989"/>
                  </a:lnTo>
                  <a:lnTo>
                    <a:pt x="135597" y="105177"/>
                  </a:lnTo>
                  <a:lnTo>
                    <a:pt x="132285" y="98564"/>
                  </a:lnTo>
                  <a:lnTo>
                    <a:pt x="132169" y="98332"/>
                  </a:lnTo>
                  <a:lnTo>
                    <a:pt x="93205" y="77179"/>
                  </a:lnTo>
                  <a:lnTo>
                    <a:pt x="60479" y="71015"/>
                  </a:lnTo>
                  <a:lnTo>
                    <a:pt x="52174" y="69177"/>
                  </a:lnTo>
                  <a:lnTo>
                    <a:pt x="28779" y="37492"/>
                  </a:lnTo>
                  <a:lnTo>
                    <a:pt x="32293" y="30902"/>
                  </a:lnTo>
                  <a:lnTo>
                    <a:pt x="68186" y="18830"/>
                  </a:lnTo>
                  <a:lnTo>
                    <a:pt x="122342" y="18830"/>
                  </a:lnTo>
                  <a:lnTo>
                    <a:pt x="115387" y="12666"/>
                  </a:lnTo>
                  <a:lnTo>
                    <a:pt x="106044" y="7245"/>
                  </a:lnTo>
                  <a:lnTo>
                    <a:pt x="95027" y="3260"/>
                  </a:lnTo>
                  <a:lnTo>
                    <a:pt x="82504" y="875"/>
                  </a:lnTo>
                  <a:lnTo>
                    <a:pt x="68445" y="82"/>
                  </a:lnTo>
                  <a:close/>
                </a:path>
                <a:path w="809625" h="172720">
                  <a:moveTo>
                    <a:pt x="122342" y="18830"/>
                  </a:moveTo>
                  <a:lnTo>
                    <a:pt x="68186" y="18830"/>
                  </a:lnTo>
                  <a:lnTo>
                    <a:pt x="85244" y="20700"/>
                  </a:lnTo>
                  <a:lnTo>
                    <a:pt x="98256" y="26313"/>
                  </a:lnTo>
                  <a:lnTo>
                    <a:pt x="107220" y="35679"/>
                  </a:lnTo>
                  <a:lnTo>
                    <a:pt x="112138" y="48805"/>
                  </a:lnTo>
                  <a:lnTo>
                    <a:pt x="136381" y="48805"/>
                  </a:lnTo>
                  <a:lnTo>
                    <a:pt x="133725" y="37709"/>
                  </a:lnTo>
                  <a:lnTo>
                    <a:pt x="129376" y="28035"/>
                  </a:lnTo>
                  <a:lnTo>
                    <a:pt x="123246" y="19631"/>
                  </a:lnTo>
                  <a:lnTo>
                    <a:pt x="122342" y="18830"/>
                  </a:lnTo>
                  <a:close/>
                </a:path>
                <a:path w="809625" h="172720">
                  <a:moveTo>
                    <a:pt x="240465" y="0"/>
                  </a:moveTo>
                  <a:lnTo>
                    <a:pt x="228507" y="679"/>
                  </a:lnTo>
                  <a:lnTo>
                    <a:pt x="228647" y="679"/>
                  </a:lnTo>
                  <a:lnTo>
                    <a:pt x="217528" y="2712"/>
                  </a:lnTo>
                  <a:lnTo>
                    <a:pt x="180968" y="23853"/>
                  </a:lnTo>
                  <a:lnTo>
                    <a:pt x="160718" y="62305"/>
                  </a:lnTo>
                  <a:lnTo>
                    <a:pt x="158137" y="86128"/>
                  </a:lnTo>
                  <a:lnTo>
                    <a:pt x="158791" y="98391"/>
                  </a:lnTo>
                  <a:lnTo>
                    <a:pt x="174174" y="140023"/>
                  </a:lnTo>
                  <a:lnTo>
                    <a:pt x="207263" y="166093"/>
                  </a:lnTo>
                  <a:lnTo>
                    <a:pt x="240466" y="172255"/>
                  </a:lnTo>
                  <a:lnTo>
                    <a:pt x="252018" y="171573"/>
                  </a:lnTo>
                  <a:lnTo>
                    <a:pt x="252155" y="171573"/>
                  </a:lnTo>
                  <a:lnTo>
                    <a:pt x="292186" y="155281"/>
                  </a:lnTo>
                  <a:lnTo>
                    <a:pt x="295146" y="152581"/>
                  </a:lnTo>
                  <a:lnTo>
                    <a:pt x="240466" y="152581"/>
                  </a:lnTo>
                  <a:lnTo>
                    <a:pt x="232225" y="152059"/>
                  </a:lnTo>
                  <a:lnTo>
                    <a:pt x="194060" y="127942"/>
                  </a:lnTo>
                  <a:lnTo>
                    <a:pt x="190093" y="120831"/>
                  </a:lnTo>
                  <a:lnTo>
                    <a:pt x="189921" y="120831"/>
                  </a:lnTo>
                  <a:lnTo>
                    <a:pt x="186790" y="113057"/>
                  </a:lnTo>
                  <a:lnTo>
                    <a:pt x="184540" y="104683"/>
                  </a:lnTo>
                  <a:lnTo>
                    <a:pt x="183181" y="95707"/>
                  </a:lnTo>
                  <a:lnTo>
                    <a:pt x="182725" y="86128"/>
                  </a:lnTo>
                  <a:lnTo>
                    <a:pt x="183173" y="76583"/>
                  </a:lnTo>
                  <a:lnTo>
                    <a:pt x="198409" y="37934"/>
                  </a:lnTo>
                  <a:lnTo>
                    <a:pt x="240377" y="19676"/>
                  </a:lnTo>
                  <a:lnTo>
                    <a:pt x="295474" y="19676"/>
                  </a:lnTo>
                  <a:lnTo>
                    <a:pt x="292286" y="16793"/>
                  </a:lnTo>
                  <a:lnTo>
                    <a:pt x="283382" y="10809"/>
                  </a:lnTo>
                  <a:lnTo>
                    <a:pt x="273666" y="6092"/>
                  </a:lnTo>
                  <a:lnTo>
                    <a:pt x="263274" y="2712"/>
                  </a:lnTo>
                  <a:lnTo>
                    <a:pt x="252207" y="679"/>
                  </a:lnTo>
                  <a:lnTo>
                    <a:pt x="240465" y="0"/>
                  </a:lnTo>
                  <a:close/>
                </a:path>
                <a:path w="809625" h="172720">
                  <a:moveTo>
                    <a:pt x="295474" y="19676"/>
                  </a:moveTo>
                  <a:lnTo>
                    <a:pt x="240377" y="19676"/>
                  </a:lnTo>
                  <a:lnTo>
                    <a:pt x="248730" y="20197"/>
                  </a:lnTo>
                  <a:lnTo>
                    <a:pt x="256569" y="21754"/>
                  </a:lnTo>
                  <a:lnTo>
                    <a:pt x="290944" y="51394"/>
                  </a:lnTo>
                  <a:lnTo>
                    <a:pt x="298030" y="86128"/>
                  </a:lnTo>
                  <a:lnTo>
                    <a:pt x="297581" y="95707"/>
                  </a:lnTo>
                  <a:lnTo>
                    <a:pt x="282162" y="134206"/>
                  </a:lnTo>
                  <a:lnTo>
                    <a:pt x="240466" y="152581"/>
                  </a:lnTo>
                  <a:lnTo>
                    <a:pt x="295146" y="152581"/>
                  </a:lnTo>
                  <a:lnTo>
                    <a:pt x="299961" y="148190"/>
                  </a:lnTo>
                  <a:lnTo>
                    <a:pt x="306708" y="140023"/>
                  </a:lnTo>
                  <a:lnTo>
                    <a:pt x="312427" y="130795"/>
                  </a:lnTo>
                  <a:lnTo>
                    <a:pt x="316899" y="120831"/>
                  </a:lnTo>
                  <a:lnTo>
                    <a:pt x="316966" y="120682"/>
                  </a:lnTo>
                  <a:lnTo>
                    <a:pt x="320209" y="109886"/>
                  </a:lnTo>
                  <a:lnTo>
                    <a:pt x="322145" y="98391"/>
                  </a:lnTo>
                  <a:lnTo>
                    <a:pt x="322789" y="86128"/>
                  </a:lnTo>
                  <a:lnTo>
                    <a:pt x="322149" y="73896"/>
                  </a:lnTo>
                  <a:lnTo>
                    <a:pt x="306785" y="31990"/>
                  </a:lnTo>
                  <a:lnTo>
                    <a:pt x="300077" y="23853"/>
                  </a:lnTo>
                  <a:lnTo>
                    <a:pt x="295474" y="19676"/>
                  </a:lnTo>
                  <a:close/>
                </a:path>
                <a:path w="809625" h="172720">
                  <a:moveTo>
                    <a:pt x="372734" y="2533"/>
                  </a:moveTo>
                  <a:lnTo>
                    <a:pt x="348578" y="2533"/>
                  </a:lnTo>
                  <a:lnTo>
                    <a:pt x="348579" y="169807"/>
                  </a:lnTo>
                  <a:lnTo>
                    <a:pt x="465082" y="169807"/>
                  </a:lnTo>
                  <a:lnTo>
                    <a:pt x="465082" y="149373"/>
                  </a:lnTo>
                  <a:lnTo>
                    <a:pt x="372735" y="149373"/>
                  </a:lnTo>
                  <a:lnTo>
                    <a:pt x="372734" y="2533"/>
                  </a:lnTo>
                  <a:close/>
                </a:path>
                <a:path w="809625" h="172720">
                  <a:moveTo>
                    <a:pt x="581505" y="2533"/>
                  </a:moveTo>
                  <a:lnTo>
                    <a:pt x="553918" y="2533"/>
                  </a:lnTo>
                  <a:lnTo>
                    <a:pt x="486327" y="169807"/>
                  </a:lnTo>
                  <a:lnTo>
                    <a:pt x="510571" y="169807"/>
                  </a:lnTo>
                  <a:lnTo>
                    <a:pt x="528305" y="125056"/>
                  </a:lnTo>
                  <a:lnTo>
                    <a:pt x="631015" y="125056"/>
                  </a:lnTo>
                  <a:lnTo>
                    <a:pt x="623132" y="105549"/>
                  </a:lnTo>
                  <a:lnTo>
                    <a:pt x="536100" y="105549"/>
                  </a:lnTo>
                  <a:lnTo>
                    <a:pt x="567540" y="25836"/>
                  </a:lnTo>
                  <a:lnTo>
                    <a:pt x="590921" y="25836"/>
                  </a:lnTo>
                  <a:lnTo>
                    <a:pt x="581505" y="2533"/>
                  </a:lnTo>
                  <a:close/>
                </a:path>
                <a:path w="809625" h="172720">
                  <a:moveTo>
                    <a:pt x="631015" y="125056"/>
                  </a:moveTo>
                  <a:lnTo>
                    <a:pt x="606176" y="125056"/>
                  </a:lnTo>
                  <a:lnTo>
                    <a:pt x="623652" y="169807"/>
                  </a:lnTo>
                  <a:lnTo>
                    <a:pt x="649098" y="169807"/>
                  </a:lnTo>
                  <a:lnTo>
                    <a:pt x="631015" y="125056"/>
                  </a:lnTo>
                  <a:close/>
                </a:path>
                <a:path w="809625" h="172720">
                  <a:moveTo>
                    <a:pt x="590921" y="25836"/>
                  </a:moveTo>
                  <a:lnTo>
                    <a:pt x="567540" y="25836"/>
                  </a:lnTo>
                  <a:lnTo>
                    <a:pt x="598720" y="105549"/>
                  </a:lnTo>
                  <a:lnTo>
                    <a:pt x="623132" y="105549"/>
                  </a:lnTo>
                  <a:lnTo>
                    <a:pt x="590921" y="25836"/>
                  </a:lnTo>
                  <a:close/>
                </a:path>
                <a:path w="809625" h="172720">
                  <a:moveTo>
                    <a:pt x="749926" y="2533"/>
                  </a:moveTo>
                  <a:lnTo>
                    <a:pt x="670342" y="2533"/>
                  </a:lnTo>
                  <a:lnTo>
                    <a:pt x="670343" y="169723"/>
                  </a:lnTo>
                  <a:lnTo>
                    <a:pt x="694587" y="169723"/>
                  </a:lnTo>
                  <a:lnTo>
                    <a:pt x="694586" y="99636"/>
                  </a:lnTo>
                  <a:lnTo>
                    <a:pt x="758937" y="99636"/>
                  </a:lnTo>
                  <a:lnTo>
                    <a:pt x="758576" y="99133"/>
                  </a:lnTo>
                  <a:lnTo>
                    <a:pt x="769274" y="97186"/>
                  </a:lnTo>
                  <a:lnTo>
                    <a:pt x="778624" y="94013"/>
                  </a:lnTo>
                  <a:lnTo>
                    <a:pt x="786624" y="89620"/>
                  </a:lnTo>
                  <a:lnTo>
                    <a:pt x="793275" y="84016"/>
                  </a:lnTo>
                  <a:lnTo>
                    <a:pt x="796936" y="79287"/>
                  </a:lnTo>
                  <a:lnTo>
                    <a:pt x="694841" y="79287"/>
                  </a:lnTo>
                  <a:lnTo>
                    <a:pt x="694841" y="22882"/>
                  </a:lnTo>
                  <a:lnTo>
                    <a:pt x="798237" y="22882"/>
                  </a:lnTo>
                  <a:lnTo>
                    <a:pt x="797422" y="21352"/>
                  </a:lnTo>
                  <a:lnTo>
                    <a:pt x="791301" y="14610"/>
                  </a:lnTo>
                  <a:lnTo>
                    <a:pt x="783511" y="9337"/>
                  </a:lnTo>
                  <a:lnTo>
                    <a:pt x="774017" y="5562"/>
                  </a:lnTo>
                  <a:lnTo>
                    <a:pt x="762822" y="3292"/>
                  </a:lnTo>
                  <a:lnTo>
                    <a:pt x="749926" y="2533"/>
                  </a:lnTo>
                  <a:close/>
                </a:path>
                <a:path w="809625" h="172720">
                  <a:moveTo>
                    <a:pt x="758937" y="99636"/>
                  </a:moveTo>
                  <a:lnTo>
                    <a:pt x="730051" y="99636"/>
                  </a:lnTo>
                  <a:lnTo>
                    <a:pt x="779482" y="169723"/>
                  </a:lnTo>
                  <a:lnTo>
                    <a:pt x="809209" y="169723"/>
                  </a:lnTo>
                  <a:lnTo>
                    <a:pt x="758937" y="99636"/>
                  </a:lnTo>
                  <a:close/>
                </a:path>
                <a:path w="809625" h="172720">
                  <a:moveTo>
                    <a:pt x="798237" y="22882"/>
                  </a:moveTo>
                  <a:lnTo>
                    <a:pt x="747953" y="22882"/>
                  </a:lnTo>
                  <a:lnTo>
                    <a:pt x="755889" y="23311"/>
                  </a:lnTo>
                  <a:lnTo>
                    <a:pt x="762733" y="24603"/>
                  </a:lnTo>
                  <a:lnTo>
                    <a:pt x="781362" y="60626"/>
                  </a:lnTo>
                  <a:lnTo>
                    <a:pt x="778623" y="67805"/>
                  </a:lnTo>
                  <a:lnTo>
                    <a:pt x="747958" y="79287"/>
                  </a:lnTo>
                  <a:lnTo>
                    <a:pt x="796936" y="79287"/>
                  </a:lnTo>
                  <a:lnTo>
                    <a:pt x="798510" y="77255"/>
                  </a:lnTo>
                  <a:lnTo>
                    <a:pt x="802258" y="69378"/>
                  </a:lnTo>
                  <a:lnTo>
                    <a:pt x="804451" y="60626"/>
                  </a:lnTo>
                  <a:lnTo>
                    <a:pt x="804513" y="60376"/>
                  </a:lnTo>
                  <a:lnTo>
                    <a:pt x="805267" y="50241"/>
                  </a:lnTo>
                  <a:lnTo>
                    <a:pt x="804398" y="39175"/>
                  </a:lnTo>
                  <a:lnTo>
                    <a:pt x="801856" y="29805"/>
                  </a:lnTo>
                  <a:lnTo>
                    <a:pt x="801785" y="29543"/>
                  </a:lnTo>
                  <a:lnTo>
                    <a:pt x="798237" y="22882"/>
                  </a:lnTo>
                  <a:close/>
                </a:path>
              </a:pathLst>
            </a:custGeom>
            <a:solidFill>
              <a:srgbClr val="FD6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894" y="219523"/>
              <a:ext cx="227286" cy="2085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90855" y="232156"/>
            <a:ext cx="946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solidFill>
                  <a:srgbClr val="B1B1B1"/>
                </a:solidFill>
                <a:latin typeface="Arial MT"/>
                <a:cs typeface="Arial MT"/>
              </a:rPr>
              <a:t>2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892" y="220091"/>
            <a:ext cx="377507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Операционные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и</a:t>
            </a:r>
            <a:r>
              <a:rPr sz="950" spc="254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финансовые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результаты,</a:t>
            </a:r>
            <a:r>
              <a:rPr sz="950" spc="114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1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квартал</a:t>
            </a:r>
            <a:r>
              <a:rPr sz="950" spc="220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2026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B1B1B1"/>
                </a:solidFill>
                <a:latin typeface="Microsoft Sans Serif"/>
                <a:cs typeface="Microsoft Sans Serif"/>
              </a:rPr>
              <a:t>года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855" y="855662"/>
            <a:ext cx="10387330" cy="1301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5005"/>
              </a:lnSpc>
              <a:spcBef>
                <a:spcPts val="125"/>
              </a:spcBef>
            </a:pP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«Солар»</a:t>
            </a:r>
            <a:r>
              <a:rPr sz="4400" b="1" spc="-14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—</a:t>
            </a:r>
            <a:r>
              <a:rPr sz="4400" b="1" spc="-14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надежный</a:t>
            </a:r>
            <a:r>
              <a:rPr sz="4400" b="1" spc="-15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1B1E22"/>
                </a:solidFill>
                <a:latin typeface="Arial"/>
                <a:cs typeface="Arial"/>
              </a:rPr>
              <a:t>партнер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5005"/>
              </a:lnSpc>
            </a:pP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для</a:t>
            </a:r>
            <a:r>
              <a:rPr sz="4400" b="1" spc="-21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1B1E22"/>
                </a:solidFill>
                <a:latin typeface="Arial"/>
                <a:cs typeface="Arial"/>
              </a:rPr>
              <a:t>обеспечения</a:t>
            </a:r>
            <a:r>
              <a:rPr sz="4400" b="1" spc="-12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1B1E22"/>
                </a:solidFill>
                <a:latin typeface="Arial"/>
                <a:cs typeface="Arial"/>
              </a:rPr>
              <a:t>кибербезопасности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825" y="2914269"/>
            <a:ext cx="4210050" cy="2943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0025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575"/>
              </a:spcBef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Целевой</a:t>
            </a:r>
            <a:r>
              <a:rPr sz="2000" b="1" spc="-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рынок</a:t>
            </a:r>
            <a:r>
              <a:rPr sz="2000" b="1" spc="-7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в</a:t>
            </a:r>
            <a:r>
              <a:rPr sz="2000" b="1" spc="-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2030</a:t>
            </a:r>
            <a:r>
              <a:rPr sz="2000" b="1" spc="-3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B1E22"/>
                </a:solidFill>
                <a:latin typeface="Arial"/>
                <a:cs typeface="Arial"/>
              </a:rPr>
              <a:t>г.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200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12000" spc="-15" baseline="-2430" dirty="0">
                <a:solidFill>
                  <a:srgbClr val="FD6D36"/>
                </a:solidFill>
                <a:latin typeface="Arial MT"/>
                <a:cs typeface="Arial MT"/>
              </a:rPr>
              <a:t>669</a:t>
            </a:r>
            <a:r>
              <a:rPr sz="12000" spc="-1725" baseline="-2430" dirty="0">
                <a:solidFill>
                  <a:srgbClr val="FD6D36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D6D36"/>
                </a:solidFill>
                <a:latin typeface="Microsoft Sans Serif"/>
                <a:cs typeface="Microsoft Sans Serif"/>
              </a:rPr>
              <a:t>млрд</a:t>
            </a:r>
            <a:r>
              <a:rPr sz="3200" spc="-50" dirty="0">
                <a:solidFill>
                  <a:srgbClr val="FD6D36"/>
                </a:solidFill>
                <a:latin typeface="Microsoft Sans Serif"/>
                <a:cs typeface="Microsoft Sans Serif"/>
              </a:rPr>
              <a:t> ₽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7750" y="2914269"/>
            <a:ext cx="4219575" cy="2943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0025" rIns="0" bIns="0" rtlCol="0">
            <a:spAutoFit/>
          </a:bodyPr>
          <a:lstStyle/>
          <a:p>
            <a:pPr marL="287020">
              <a:lnSpc>
                <a:spcPts val="2290"/>
              </a:lnSpc>
              <a:spcBef>
                <a:spcPts val="1575"/>
              </a:spcBef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Провайдер</a:t>
            </a:r>
            <a:r>
              <a:rPr sz="2000" b="1" spc="-14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сервисов</a:t>
            </a:r>
            <a:endParaRPr sz="2000">
              <a:latin typeface="Arial"/>
              <a:cs typeface="Arial"/>
            </a:endParaRPr>
          </a:p>
          <a:p>
            <a:pPr marL="287020">
              <a:lnSpc>
                <a:spcPts val="2290"/>
              </a:lnSpc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ИБ</a:t>
            </a:r>
            <a:r>
              <a:rPr sz="2000" b="1" spc="2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в</a:t>
            </a:r>
            <a:r>
              <a:rPr sz="2000" b="1" spc="-6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2025</a:t>
            </a:r>
            <a:r>
              <a:rPr sz="2000" b="1" spc="-25" dirty="0">
                <a:solidFill>
                  <a:srgbClr val="1B1E22"/>
                </a:solidFill>
                <a:latin typeface="Arial"/>
                <a:cs typeface="Arial"/>
              </a:rPr>
              <a:t> г.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30"/>
              </a:spcBef>
            </a:pPr>
            <a:endParaRPr sz="20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8000" spc="295" dirty="0">
                <a:solidFill>
                  <a:srgbClr val="FD6D36"/>
                </a:solidFill>
                <a:latin typeface="Microsoft Sans Serif"/>
                <a:cs typeface="Microsoft Sans Serif"/>
              </a:rPr>
              <a:t>№1</a:t>
            </a:r>
            <a:endParaRPr sz="8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20200" y="2914269"/>
            <a:ext cx="4210050" cy="2943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0025" rIns="0" bIns="0" rtlCol="0">
            <a:spAutoFit/>
          </a:bodyPr>
          <a:lstStyle/>
          <a:p>
            <a:pPr marL="285750">
              <a:lnSpc>
                <a:spcPts val="2290"/>
              </a:lnSpc>
              <a:spcBef>
                <a:spcPts val="1575"/>
              </a:spcBef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Вендор</a:t>
            </a:r>
            <a:r>
              <a:rPr sz="2000" b="1" spc="-10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продуктов</a:t>
            </a:r>
            <a:r>
              <a:rPr sz="2000" b="1" spc="-3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B1E22"/>
                </a:solidFill>
                <a:latin typeface="Arial"/>
                <a:cs typeface="Arial"/>
              </a:rPr>
              <a:t>ИБ</a:t>
            </a:r>
            <a:endParaRPr sz="2000">
              <a:latin typeface="Arial"/>
              <a:cs typeface="Arial"/>
            </a:endParaRPr>
          </a:p>
          <a:p>
            <a:pPr marL="285750">
              <a:lnSpc>
                <a:spcPts val="2290"/>
              </a:lnSpc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в</a:t>
            </a:r>
            <a:r>
              <a:rPr sz="2000" b="1" spc="-2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2025</a:t>
            </a:r>
            <a:r>
              <a:rPr sz="2000" b="1" spc="-4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B1E22"/>
                </a:solidFill>
                <a:latin typeface="Arial"/>
                <a:cs typeface="Arial"/>
              </a:rPr>
              <a:t>г.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30"/>
              </a:spcBef>
            </a:pPr>
            <a:endParaRPr sz="200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8000" spc="-130" dirty="0">
                <a:solidFill>
                  <a:srgbClr val="FD6D36"/>
                </a:solidFill>
                <a:latin typeface="Microsoft Sans Serif"/>
                <a:cs typeface="Microsoft Sans Serif"/>
              </a:rPr>
              <a:t>ТОП</a:t>
            </a:r>
            <a:r>
              <a:rPr sz="8000" spc="-130" dirty="0">
                <a:solidFill>
                  <a:srgbClr val="FD6D36"/>
                </a:solidFill>
                <a:latin typeface="Arial MT"/>
                <a:cs typeface="Arial MT"/>
              </a:rPr>
              <a:t>-</a:t>
            </a:r>
            <a:r>
              <a:rPr sz="8000" spc="-25" dirty="0">
                <a:solidFill>
                  <a:srgbClr val="FD6D36"/>
                </a:solidFill>
                <a:latin typeface="Arial MT"/>
                <a:cs typeface="Arial MT"/>
              </a:rPr>
              <a:t>10</a:t>
            </a:r>
            <a:endParaRPr sz="8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825" y="6009385"/>
            <a:ext cx="4210050" cy="29146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018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340"/>
              </a:spcBef>
            </a:pP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Сотрудников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200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8000" spc="-10" dirty="0">
                <a:solidFill>
                  <a:srgbClr val="FD6D36"/>
                </a:solidFill>
                <a:latin typeface="Arial MT"/>
                <a:cs typeface="Arial MT"/>
              </a:rPr>
              <a:t>~2500</a:t>
            </a:r>
            <a:endParaRPr sz="8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7750" y="6009385"/>
            <a:ext cx="4219575" cy="29146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3200" rIns="0" bIns="0" rtlCol="0">
            <a:spAutoFit/>
          </a:bodyPr>
          <a:lstStyle/>
          <a:p>
            <a:pPr marL="287020" marR="999490">
              <a:lnSpc>
                <a:spcPts val="2180"/>
              </a:lnSpc>
              <a:spcBef>
                <a:spcPts val="1600"/>
              </a:spcBef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Клиентов</a:t>
            </a:r>
            <a:r>
              <a:rPr sz="2000" b="1" spc="-8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из</a:t>
            </a:r>
            <a:r>
              <a:rPr sz="2000" b="1" spc="-6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ключевых отраслей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sz="20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8000" spc="-10" dirty="0">
                <a:solidFill>
                  <a:srgbClr val="FD6D36"/>
                </a:solidFill>
                <a:latin typeface="Arial MT"/>
                <a:cs typeface="Arial MT"/>
              </a:rPr>
              <a:t>~1500</a:t>
            </a:r>
            <a:endParaRPr sz="8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20200" y="6009385"/>
            <a:ext cx="4210050" cy="29146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018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340"/>
              </a:spcBef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Решений</a:t>
            </a:r>
            <a:r>
              <a:rPr sz="2000" b="1" spc="-8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в</a:t>
            </a:r>
            <a:r>
              <a:rPr sz="2000" b="1" spc="-1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портфеле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200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8000" spc="-25" dirty="0">
                <a:solidFill>
                  <a:srgbClr val="FD6D36"/>
                </a:solidFill>
                <a:latin typeface="Arial MT"/>
                <a:cs typeface="Arial MT"/>
              </a:rPr>
              <a:t>31</a:t>
            </a:r>
            <a:endParaRPr sz="80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73125" y="2914142"/>
            <a:ext cx="4210050" cy="6009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5730"/>
            <a:chOff x="0" y="0"/>
            <a:chExt cx="18288000" cy="10285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4453" y="2910520"/>
              <a:ext cx="12123420" cy="73748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567928" cy="967917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0855" y="232156"/>
            <a:ext cx="946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solidFill>
                  <a:srgbClr val="B1B1B1"/>
                </a:solidFill>
                <a:latin typeface="Arial MT"/>
                <a:cs typeface="Arial MT"/>
              </a:rPr>
              <a:t>3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63" y="219523"/>
            <a:ext cx="18283555" cy="8856980"/>
            <a:chOff x="4763" y="219523"/>
            <a:chExt cx="18283555" cy="8856980"/>
          </a:xfrm>
        </p:grpSpPr>
        <p:sp>
          <p:nvSpPr>
            <p:cNvPr id="7" name="object 7"/>
            <p:cNvSpPr/>
            <p:nvPr/>
          </p:nvSpPr>
          <p:spPr>
            <a:xfrm>
              <a:off x="4763" y="609536"/>
              <a:ext cx="18283555" cy="9525"/>
            </a:xfrm>
            <a:custGeom>
              <a:avLst/>
              <a:gdLst/>
              <a:ahLst/>
              <a:cxnLst/>
              <a:rect l="l" t="t" r="r" b="b"/>
              <a:pathLst>
                <a:path w="18283555" h="9525">
                  <a:moveTo>
                    <a:pt x="18283236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8283236" y="9525"/>
                  </a:lnTo>
                  <a:lnTo>
                    <a:pt x="18283236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73688" y="237484"/>
              <a:ext cx="809625" cy="172720"/>
            </a:xfrm>
            <a:custGeom>
              <a:avLst/>
              <a:gdLst/>
              <a:ahLst/>
              <a:cxnLst/>
              <a:rect l="l" t="t" r="r" b="b"/>
              <a:pathLst>
                <a:path w="809625" h="172720">
                  <a:moveTo>
                    <a:pt x="25181" y="120831"/>
                  </a:moveTo>
                  <a:lnTo>
                    <a:pt x="0" y="120831"/>
                  </a:lnTo>
                  <a:lnTo>
                    <a:pt x="3002" y="132722"/>
                  </a:lnTo>
                  <a:lnTo>
                    <a:pt x="7674" y="142839"/>
                  </a:lnTo>
                  <a:lnTo>
                    <a:pt x="7781" y="143070"/>
                  </a:lnTo>
                  <a:lnTo>
                    <a:pt x="14344" y="151883"/>
                  </a:lnTo>
                  <a:lnTo>
                    <a:pt x="22698" y="159167"/>
                  </a:lnTo>
                  <a:lnTo>
                    <a:pt x="22786" y="159421"/>
                  </a:lnTo>
                  <a:lnTo>
                    <a:pt x="32874" y="165122"/>
                  </a:lnTo>
                  <a:lnTo>
                    <a:pt x="44577" y="169184"/>
                  </a:lnTo>
                  <a:lnTo>
                    <a:pt x="57806" y="171616"/>
                  </a:lnTo>
                  <a:lnTo>
                    <a:pt x="72472" y="172424"/>
                  </a:lnTo>
                  <a:lnTo>
                    <a:pt x="86460" y="171616"/>
                  </a:lnTo>
                  <a:lnTo>
                    <a:pt x="86846" y="171616"/>
                  </a:lnTo>
                  <a:lnTo>
                    <a:pt x="99259" y="169184"/>
                  </a:lnTo>
                  <a:lnTo>
                    <a:pt x="99568" y="169184"/>
                  </a:lnTo>
                  <a:lnTo>
                    <a:pt x="111166" y="164837"/>
                  </a:lnTo>
                  <a:lnTo>
                    <a:pt x="120788" y="158914"/>
                  </a:lnTo>
                  <a:lnTo>
                    <a:pt x="126665" y="153257"/>
                  </a:lnTo>
                  <a:lnTo>
                    <a:pt x="73586" y="153257"/>
                  </a:lnTo>
                  <a:lnTo>
                    <a:pt x="56050" y="151304"/>
                  </a:lnTo>
                  <a:lnTo>
                    <a:pt x="55556" y="151304"/>
                  </a:lnTo>
                  <a:lnTo>
                    <a:pt x="41255" y="145149"/>
                  </a:lnTo>
                  <a:lnTo>
                    <a:pt x="31190" y="135016"/>
                  </a:lnTo>
                  <a:lnTo>
                    <a:pt x="25181" y="120831"/>
                  </a:lnTo>
                  <a:close/>
                </a:path>
                <a:path w="809625" h="172720">
                  <a:moveTo>
                    <a:pt x="68445" y="82"/>
                  </a:moveTo>
                  <a:lnTo>
                    <a:pt x="31003" y="7245"/>
                  </a:lnTo>
                  <a:lnTo>
                    <a:pt x="5596" y="37492"/>
                  </a:lnTo>
                  <a:lnTo>
                    <a:pt x="4540" y="48046"/>
                  </a:lnTo>
                  <a:lnTo>
                    <a:pt x="5183" y="56517"/>
                  </a:lnTo>
                  <a:lnTo>
                    <a:pt x="37082" y="88399"/>
                  </a:lnTo>
                  <a:lnTo>
                    <a:pt x="80350" y="96682"/>
                  </a:lnTo>
                  <a:lnTo>
                    <a:pt x="89086" y="98564"/>
                  </a:lnTo>
                  <a:lnTo>
                    <a:pt x="114019" y="133159"/>
                  </a:lnTo>
                  <a:lnTo>
                    <a:pt x="110421" y="140338"/>
                  </a:lnTo>
                  <a:lnTo>
                    <a:pt x="73586" y="153257"/>
                  </a:lnTo>
                  <a:lnTo>
                    <a:pt x="126665" y="153257"/>
                  </a:lnTo>
                  <a:lnTo>
                    <a:pt x="138351" y="121759"/>
                  </a:lnTo>
                  <a:lnTo>
                    <a:pt x="137661" y="112989"/>
                  </a:lnTo>
                  <a:lnTo>
                    <a:pt x="135597" y="105177"/>
                  </a:lnTo>
                  <a:lnTo>
                    <a:pt x="132285" y="98564"/>
                  </a:lnTo>
                  <a:lnTo>
                    <a:pt x="132169" y="98332"/>
                  </a:lnTo>
                  <a:lnTo>
                    <a:pt x="93205" y="77179"/>
                  </a:lnTo>
                  <a:lnTo>
                    <a:pt x="60479" y="71015"/>
                  </a:lnTo>
                  <a:lnTo>
                    <a:pt x="52174" y="69177"/>
                  </a:lnTo>
                  <a:lnTo>
                    <a:pt x="28779" y="37492"/>
                  </a:lnTo>
                  <a:lnTo>
                    <a:pt x="32293" y="30902"/>
                  </a:lnTo>
                  <a:lnTo>
                    <a:pt x="68186" y="18830"/>
                  </a:lnTo>
                  <a:lnTo>
                    <a:pt x="122342" y="18830"/>
                  </a:lnTo>
                  <a:lnTo>
                    <a:pt x="115387" y="12666"/>
                  </a:lnTo>
                  <a:lnTo>
                    <a:pt x="106044" y="7245"/>
                  </a:lnTo>
                  <a:lnTo>
                    <a:pt x="95027" y="3260"/>
                  </a:lnTo>
                  <a:lnTo>
                    <a:pt x="82504" y="875"/>
                  </a:lnTo>
                  <a:lnTo>
                    <a:pt x="68445" y="82"/>
                  </a:lnTo>
                  <a:close/>
                </a:path>
                <a:path w="809625" h="172720">
                  <a:moveTo>
                    <a:pt x="122342" y="18830"/>
                  </a:moveTo>
                  <a:lnTo>
                    <a:pt x="68186" y="18830"/>
                  </a:lnTo>
                  <a:lnTo>
                    <a:pt x="85244" y="20700"/>
                  </a:lnTo>
                  <a:lnTo>
                    <a:pt x="98256" y="26313"/>
                  </a:lnTo>
                  <a:lnTo>
                    <a:pt x="107220" y="35679"/>
                  </a:lnTo>
                  <a:lnTo>
                    <a:pt x="112138" y="48805"/>
                  </a:lnTo>
                  <a:lnTo>
                    <a:pt x="136381" y="48805"/>
                  </a:lnTo>
                  <a:lnTo>
                    <a:pt x="133725" y="37709"/>
                  </a:lnTo>
                  <a:lnTo>
                    <a:pt x="129376" y="28035"/>
                  </a:lnTo>
                  <a:lnTo>
                    <a:pt x="123246" y="19631"/>
                  </a:lnTo>
                  <a:lnTo>
                    <a:pt x="122342" y="18830"/>
                  </a:lnTo>
                  <a:close/>
                </a:path>
                <a:path w="809625" h="172720">
                  <a:moveTo>
                    <a:pt x="240465" y="0"/>
                  </a:moveTo>
                  <a:lnTo>
                    <a:pt x="228507" y="679"/>
                  </a:lnTo>
                  <a:lnTo>
                    <a:pt x="228647" y="679"/>
                  </a:lnTo>
                  <a:lnTo>
                    <a:pt x="217528" y="2712"/>
                  </a:lnTo>
                  <a:lnTo>
                    <a:pt x="180968" y="23853"/>
                  </a:lnTo>
                  <a:lnTo>
                    <a:pt x="160718" y="62305"/>
                  </a:lnTo>
                  <a:lnTo>
                    <a:pt x="158137" y="86128"/>
                  </a:lnTo>
                  <a:lnTo>
                    <a:pt x="158791" y="98391"/>
                  </a:lnTo>
                  <a:lnTo>
                    <a:pt x="174174" y="140023"/>
                  </a:lnTo>
                  <a:lnTo>
                    <a:pt x="207263" y="166093"/>
                  </a:lnTo>
                  <a:lnTo>
                    <a:pt x="240466" y="172255"/>
                  </a:lnTo>
                  <a:lnTo>
                    <a:pt x="252018" y="171573"/>
                  </a:lnTo>
                  <a:lnTo>
                    <a:pt x="252155" y="171573"/>
                  </a:lnTo>
                  <a:lnTo>
                    <a:pt x="292186" y="155281"/>
                  </a:lnTo>
                  <a:lnTo>
                    <a:pt x="295146" y="152581"/>
                  </a:lnTo>
                  <a:lnTo>
                    <a:pt x="240466" y="152581"/>
                  </a:lnTo>
                  <a:lnTo>
                    <a:pt x="232225" y="152059"/>
                  </a:lnTo>
                  <a:lnTo>
                    <a:pt x="194060" y="127942"/>
                  </a:lnTo>
                  <a:lnTo>
                    <a:pt x="190093" y="120831"/>
                  </a:lnTo>
                  <a:lnTo>
                    <a:pt x="189921" y="120831"/>
                  </a:lnTo>
                  <a:lnTo>
                    <a:pt x="186790" y="113057"/>
                  </a:lnTo>
                  <a:lnTo>
                    <a:pt x="184540" y="104683"/>
                  </a:lnTo>
                  <a:lnTo>
                    <a:pt x="183181" y="95707"/>
                  </a:lnTo>
                  <a:lnTo>
                    <a:pt x="182725" y="86128"/>
                  </a:lnTo>
                  <a:lnTo>
                    <a:pt x="183173" y="76583"/>
                  </a:lnTo>
                  <a:lnTo>
                    <a:pt x="198409" y="37934"/>
                  </a:lnTo>
                  <a:lnTo>
                    <a:pt x="240377" y="19676"/>
                  </a:lnTo>
                  <a:lnTo>
                    <a:pt x="295474" y="19676"/>
                  </a:lnTo>
                  <a:lnTo>
                    <a:pt x="292286" y="16793"/>
                  </a:lnTo>
                  <a:lnTo>
                    <a:pt x="283382" y="10809"/>
                  </a:lnTo>
                  <a:lnTo>
                    <a:pt x="273666" y="6092"/>
                  </a:lnTo>
                  <a:lnTo>
                    <a:pt x="263274" y="2712"/>
                  </a:lnTo>
                  <a:lnTo>
                    <a:pt x="252207" y="679"/>
                  </a:lnTo>
                  <a:lnTo>
                    <a:pt x="240465" y="0"/>
                  </a:lnTo>
                  <a:close/>
                </a:path>
                <a:path w="809625" h="172720">
                  <a:moveTo>
                    <a:pt x="295474" y="19676"/>
                  </a:moveTo>
                  <a:lnTo>
                    <a:pt x="240377" y="19676"/>
                  </a:lnTo>
                  <a:lnTo>
                    <a:pt x="248730" y="20197"/>
                  </a:lnTo>
                  <a:lnTo>
                    <a:pt x="256569" y="21754"/>
                  </a:lnTo>
                  <a:lnTo>
                    <a:pt x="290944" y="51394"/>
                  </a:lnTo>
                  <a:lnTo>
                    <a:pt x="298030" y="86128"/>
                  </a:lnTo>
                  <a:lnTo>
                    <a:pt x="297581" y="95707"/>
                  </a:lnTo>
                  <a:lnTo>
                    <a:pt x="282162" y="134206"/>
                  </a:lnTo>
                  <a:lnTo>
                    <a:pt x="240466" y="152581"/>
                  </a:lnTo>
                  <a:lnTo>
                    <a:pt x="295146" y="152581"/>
                  </a:lnTo>
                  <a:lnTo>
                    <a:pt x="299961" y="148190"/>
                  </a:lnTo>
                  <a:lnTo>
                    <a:pt x="306708" y="140023"/>
                  </a:lnTo>
                  <a:lnTo>
                    <a:pt x="312427" y="130795"/>
                  </a:lnTo>
                  <a:lnTo>
                    <a:pt x="316899" y="120831"/>
                  </a:lnTo>
                  <a:lnTo>
                    <a:pt x="316966" y="120682"/>
                  </a:lnTo>
                  <a:lnTo>
                    <a:pt x="320209" y="109886"/>
                  </a:lnTo>
                  <a:lnTo>
                    <a:pt x="322145" y="98391"/>
                  </a:lnTo>
                  <a:lnTo>
                    <a:pt x="322789" y="86128"/>
                  </a:lnTo>
                  <a:lnTo>
                    <a:pt x="322149" y="73896"/>
                  </a:lnTo>
                  <a:lnTo>
                    <a:pt x="306785" y="31990"/>
                  </a:lnTo>
                  <a:lnTo>
                    <a:pt x="300077" y="23853"/>
                  </a:lnTo>
                  <a:lnTo>
                    <a:pt x="295474" y="19676"/>
                  </a:lnTo>
                  <a:close/>
                </a:path>
                <a:path w="809625" h="172720">
                  <a:moveTo>
                    <a:pt x="372734" y="2533"/>
                  </a:moveTo>
                  <a:lnTo>
                    <a:pt x="348578" y="2533"/>
                  </a:lnTo>
                  <a:lnTo>
                    <a:pt x="348579" y="169807"/>
                  </a:lnTo>
                  <a:lnTo>
                    <a:pt x="465082" y="169807"/>
                  </a:lnTo>
                  <a:lnTo>
                    <a:pt x="465082" y="149373"/>
                  </a:lnTo>
                  <a:lnTo>
                    <a:pt x="372735" y="149373"/>
                  </a:lnTo>
                  <a:lnTo>
                    <a:pt x="372734" y="2533"/>
                  </a:lnTo>
                  <a:close/>
                </a:path>
                <a:path w="809625" h="172720">
                  <a:moveTo>
                    <a:pt x="581505" y="2533"/>
                  </a:moveTo>
                  <a:lnTo>
                    <a:pt x="553918" y="2533"/>
                  </a:lnTo>
                  <a:lnTo>
                    <a:pt x="486327" y="169807"/>
                  </a:lnTo>
                  <a:lnTo>
                    <a:pt x="510571" y="169807"/>
                  </a:lnTo>
                  <a:lnTo>
                    <a:pt x="528305" y="125056"/>
                  </a:lnTo>
                  <a:lnTo>
                    <a:pt x="631015" y="125056"/>
                  </a:lnTo>
                  <a:lnTo>
                    <a:pt x="623132" y="105549"/>
                  </a:lnTo>
                  <a:lnTo>
                    <a:pt x="536100" y="105549"/>
                  </a:lnTo>
                  <a:lnTo>
                    <a:pt x="567540" y="25836"/>
                  </a:lnTo>
                  <a:lnTo>
                    <a:pt x="590921" y="25836"/>
                  </a:lnTo>
                  <a:lnTo>
                    <a:pt x="581505" y="2533"/>
                  </a:lnTo>
                  <a:close/>
                </a:path>
                <a:path w="809625" h="172720">
                  <a:moveTo>
                    <a:pt x="631015" y="125056"/>
                  </a:moveTo>
                  <a:lnTo>
                    <a:pt x="606176" y="125056"/>
                  </a:lnTo>
                  <a:lnTo>
                    <a:pt x="623652" y="169807"/>
                  </a:lnTo>
                  <a:lnTo>
                    <a:pt x="649098" y="169807"/>
                  </a:lnTo>
                  <a:lnTo>
                    <a:pt x="631015" y="125056"/>
                  </a:lnTo>
                  <a:close/>
                </a:path>
                <a:path w="809625" h="172720">
                  <a:moveTo>
                    <a:pt x="590921" y="25836"/>
                  </a:moveTo>
                  <a:lnTo>
                    <a:pt x="567540" y="25836"/>
                  </a:lnTo>
                  <a:lnTo>
                    <a:pt x="598720" y="105549"/>
                  </a:lnTo>
                  <a:lnTo>
                    <a:pt x="623132" y="105549"/>
                  </a:lnTo>
                  <a:lnTo>
                    <a:pt x="590921" y="25836"/>
                  </a:lnTo>
                  <a:close/>
                </a:path>
                <a:path w="809625" h="172720">
                  <a:moveTo>
                    <a:pt x="749926" y="2533"/>
                  </a:moveTo>
                  <a:lnTo>
                    <a:pt x="670342" y="2533"/>
                  </a:lnTo>
                  <a:lnTo>
                    <a:pt x="670343" y="169723"/>
                  </a:lnTo>
                  <a:lnTo>
                    <a:pt x="694587" y="169723"/>
                  </a:lnTo>
                  <a:lnTo>
                    <a:pt x="694586" y="99636"/>
                  </a:lnTo>
                  <a:lnTo>
                    <a:pt x="758937" y="99636"/>
                  </a:lnTo>
                  <a:lnTo>
                    <a:pt x="758576" y="99133"/>
                  </a:lnTo>
                  <a:lnTo>
                    <a:pt x="769274" y="97186"/>
                  </a:lnTo>
                  <a:lnTo>
                    <a:pt x="778624" y="94013"/>
                  </a:lnTo>
                  <a:lnTo>
                    <a:pt x="786624" y="89620"/>
                  </a:lnTo>
                  <a:lnTo>
                    <a:pt x="793275" y="84016"/>
                  </a:lnTo>
                  <a:lnTo>
                    <a:pt x="796936" y="79287"/>
                  </a:lnTo>
                  <a:lnTo>
                    <a:pt x="694841" y="79287"/>
                  </a:lnTo>
                  <a:lnTo>
                    <a:pt x="694841" y="22882"/>
                  </a:lnTo>
                  <a:lnTo>
                    <a:pt x="798237" y="22882"/>
                  </a:lnTo>
                  <a:lnTo>
                    <a:pt x="797422" y="21352"/>
                  </a:lnTo>
                  <a:lnTo>
                    <a:pt x="791301" y="14610"/>
                  </a:lnTo>
                  <a:lnTo>
                    <a:pt x="783511" y="9337"/>
                  </a:lnTo>
                  <a:lnTo>
                    <a:pt x="774017" y="5562"/>
                  </a:lnTo>
                  <a:lnTo>
                    <a:pt x="762822" y="3292"/>
                  </a:lnTo>
                  <a:lnTo>
                    <a:pt x="749926" y="2533"/>
                  </a:lnTo>
                  <a:close/>
                </a:path>
                <a:path w="809625" h="172720">
                  <a:moveTo>
                    <a:pt x="758937" y="99636"/>
                  </a:moveTo>
                  <a:lnTo>
                    <a:pt x="730051" y="99636"/>
                  </a:lnTo>
                  <a:lnTo>
                    <a:pt x="779482" y="169723"/>
                  </a:lnTo>
                  <a:lnTo>
                    <a:pt x="809209" y="169723"/>
                  </a:lnTo>
                  <a:lnTo>
                    <a:pt x="758937" y="99636"/>
                  </a:lnTo>
                  <a:close/>
                </a:path>
                <a:path w="809625" h="172720">
                  <a:moveTo>
                    <a:pt x="798237" y="22882"/>
                  </a:moveTo>
                  <a:lnTo>
                    <a:pt x="747953" y="22882"/>
                  </a:lnTo>
                  <a:lnTo>
                    <a:pt x="755889" y="23311"/>
                  </a:lnTo>
                  <a:lnTo>
                    <a:pt x="762733" y="24603"/>
                  </a:lnTo>
                  <a:lnTo>
                    <a:pt x="781362" y="60626"/>
                  </a:lnTo>
                  <a:lnTo>
                    <a:pt x="778623" y="67805"/>
                  </a:lnTo>
                  <a:lnTo>
                    <a:pt x="747958" y="79287"/>
                  </a:lnTo>
                  <a:lnTo>
                    <a:pt x="796936" y="79287"/>
                  </a:lnTo>
                  <a:lnTo>
                    <a:pt x="798510" y="77255"/>
                  </a:lnTo>
                  <a:lnTo>
                    <a:pt x="802258" y="69378"/>
                  </a:lnTo>
                  <a:lnTo>
                    <a:pt x="804451" y="60626"/>
                  </a:lnTo>
                  <a:lnTo>
                    <a:pt x="804513" y="60376"/>
                  </a:lnTo>
                  <a:lnTo>
                    <a:pt x="805267" y="50241"/>
                  </a:lnTo>
                  <a:lnTo>
                    <a:pt x="804398" y="39175"/>
                  </a:lnTo>
                  <a:lnTo>
                    <a:pt x="801856" y="29805"/>
                  </a:lnTo>
                  <a:lnTo>
                    <a:pt x="801785" y="29543"/>
                  </a:lnTo>
                  <a:lnTo>
                    <a:pt x="798237" y="22882"/>
                  </a:lnTo>
                  <a:close/>
                </a:path>
              </a:pathLst>
            </a:custGeom>
            <a:solidFill>
              <a:srgbClr val="FD6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78894" y="219523"/>
              <a:ext cx="227286" cy="2085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658349" y="2914141"/>
              <a:ext cx="8124825" cy="6162040"/>
            </a:xfrm>
            <a:custGeom>
              <a:avLst/>
              <a:gdLst/>
              <a:ahLst/>
              <a:cxnLst/>
              <a:rect l="l" t="t" r="r" b="b"/>
              <a:pathLst>
                <a:path w="8124825" h="6162040">
                  <a:moveTo>
                    <a:pt x="8124825" y="0"/>
                  </a:moveTo>
                  <a:lnTo>
                    <a:pt x="0" y="0"/>
                  </a:lnTo>
                  <a:lnTo>
                    <a:pt x="0" y="6161785"/>
                  </a:lnTo>
                  <a:lnTo>
                    <a:pt x="8124825" y="616178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587" y="4347464"/>
              <a:ext cx="8553450" cy="3105150"/>
            </a:xfrm>
            <a:custGeom>
              <a:avLst/>
              <a:gdLst/>
              <a:ahLst/>
              <a:cxnLst/>
              <a:rect l="l" t="t" r="r" b="b"/>
              <a:pathLst>
                <a:path w="8553450" h="3105150">
                  <a:moveTo>
                    <a:pt x="0" y="0"/>
                  </a:moveTo>
                  <a:lnTo>
                    <a:pt x="3952430" y="0"/>
                  </a:lnTo>
                </a:path>
                <a:path w="8553450" h="3105150">
                  <a:moveTo>
                    <a:pt x="0" y="3104642"/>
                  </a:moveTo>
                  <a:lnTo>
                    <a:pt x="3952430" y="3104642"/>
                  </a:lnTo>
                </a:path>
                <a:path w="8553450" h="3105150">
                  <a:moveTo>
                    <a:pt x="4600638" y="3104642"/>
                  </a:moveTo>
                  <a:lnTo>
                    <a:pt x="8553005" y="3104642"/>
                  </a:lnTo>
                </a:path>
                <a:path w="8553450" h="3105150">
                  <a:moveTo>
                    <a:pt x="4600638" y="0"/>
                  </a:moveTo>
                  <a:lnTo>
                    <a:pt x="8553005" y="0"/>
                  </a:lnTo>
                </a:path>
              </a:pathLst>
            </a:custGeom>
            <a:ln w="12700">
              <a:solidFill>
                <a:srgbClr val="1B1E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17892" y="220091"/>
            <a:ext cx="377507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Операционные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и</a:t>
            </a:r>
            <a:r>
              <a:rPr sz="950" spc="254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финансовые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результаты,</a:t>
            </a:r>
            <a:r>
              <a:rPr sz="950" spc="114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1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квартал</a:t>
            </a:r>
            <a:r>
              <a:rPr sz="950" spc="220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2026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B1B1B1"/>
                </a:solidFill>
                <a:latin typeface="Microsoft Sans Serif"/>
                <a:cs typeface="Microsoft Sans Serif"/>
              </a:rPr>
              <a:t>года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855" y="855662"/>
            <a:ext cx="15259685" cy="13011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0"/>
              </a:spcBef>
            </a:pPr>
            <a:r>
              <a:rPr sz="4400" b="1" spc="-10" dirty="0">
                <a:solidFill>
                  <a:srgbClr val="1B1E22"/>
                </a:solidFill>
                <a:latin typeface="Arial"/>
                <a:cs typeface="Arial"/>
              </a:rPr>
              <a:t>Киберландшафт</a:t>
            </a:r>
            <a:r>
              <a:rPr sz="4400" b="1" spc="-254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1B1E22"/>
                </a:solidFill>
                <a:latin typeface="Arial"/>
                <a:cs typeface="Arial"/>
              </a:rPr>
              <a:t>остается</a:t>
            </a:r>
            <a:r>
              <a:rPr sz="4400" b="1" spc="-29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ключевым</a:t>
            </a:r>
            <a:r>
              <a:rPr sz="4400" b="1" spc="-24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1B1E22"/>
                </a:solidFill>
                <a:latin typeface="Arial"/>
                <a:cs typeface="Arial"/>
              </a:rPr>
              <a:t>драйвером</a:t>
            </a:r>
            <a:r>
              <a:rPr sz="4400" b="1" spc="-24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1B1E22"/>
                </a:solidFill>
                <a:latin typeface="Arial"/>
                <a:cs typeface="Arial"/>
              </a:rPr>
              <a:t>роста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рынка</a:t>
            </a:r>
            <a:r>
              <a:rPr sz="4400" b="1" spc="-8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ИБ</a:t>
            </a:r>
            <a:r>
              <a:rPr sz="4400" b="1" spc="-4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и</a:t>
            </a:r>
            <a:r>
              <a:rPr sz="4400" b="1" spc="-9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бизнеса</a:t>
            </a:r>
            <a:r>
              <a:rPr sz="4400" b="1" spc="-6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ГК</a:t>
            </a:r>
            <a:r>
              <a:rPr sz="4400" b="1" spc="-7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1B1E22"/>
                </a:solidFill>
                <a:latin typeface="Arial"/>
                <a:cs typeface="Arial"/>
              </a:rPr>
              <a:t>«Солар»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455" y="4570729"/>
            <a:ext cx="3442970" cy="79565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 marR="30480">
              <a:lnSpc>
                <a:spcPct val="90300"/>
              </a:lnSpc>
              <a:spcBef>
                <a:spcPts val="309"/>
              </a:spcBef>
            </a:pPr>
            <a:r>
              <a:rPr sz="18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Веб</a:t>
            </a:r>
            <a:r>
              <a:rPr sz="1800" spc="-20" dirty="0">
                <a:solidFill>
                  <a:srgbClr val="1B1E22"/>
                </a:solidFill>
                <a:latin typeface="Arial MT"/>
                <a:cs typeface="Arial MT"/>
              </a:rPr>
              <a:t>-</a:t>
            </a:r>
            <a:r>
              <a:rPr sz="18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атак</a:t>
            </a:r>
            <a:r>
              <a:rPr sz="1800" spc="-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на</a:t>
            </a:r>
            <a:r>
              <a:rPr sz="1800" spc="-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онлайн</a:t>
            </a:r>
            <a:r>
              <a:rPr sz="1800" dirty="0">
                <a:solidFill>
                  <a:srgbClr val="1B1E22"/>
                </a:solidFill>
                <a:latin typeface="Arial MT"/>
                <a:cs typeface="Arial MT"/>
              </a:rPr>
              <a:t>-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ресурсы российских</a:t>
            </a:r>
            <a:r>
              <a:rPr sz="1800" spc="-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1B1E22"/>
                </a:solidFill>
                <a:latin typeface="Microsoft Sans Serif"/>
                <a:cs typeface="Microsoft Sans Serif"/>
              </a:rPr>
              <a:t>компаний</a:t>
            </a:r>
            <a:r>
              <a:rPr sz="1800" spc="-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по</a:t>
            </a:r>
            <a:r>
              <a:rPr sz="1800" spc="-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итогам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1</a:t>
            </a:r>
            <a:r>
              <a:rPr sz="1800" spc="-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кв.</a:t>
            </a:r>
            <a:r>
              <a:rPr sz="1800" spc="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2026</a:t>
            </a:r>
            <a:r>
              <a:rPr sz="1800" spc="-3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года</a:t>
            </a:r>
            <a:r>
              <a:rPr sz="1800" spc="-15" baseline="23148" dirty="0">
                <a:solidFill>
                  <a:srgbClr val="1B1E22"/>
                </a:solidFill>
                <a:latin typeface="Arial MT"/>
                <a:cs typeface="Arial MT"/>
              </a:rPr>
              <a:t>1</a:t>
            </a:r>
            <a:endParaRPr sz="1800" baseline="23148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2850" y="6192520"/>
            <a:ext cx="1725930" cy="1249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0" spc="-25" dirty="0">
                <a:solidFill>
                  <a:srgbClr val="FD6D36"/>
                </a:solidFill>
                <a:latin typeface="Arial MT"/>
                <a:cs typeface="Arial MT"/>
              </a:rPr>
              <a:t>106</a:t>
            </a:r>
            <a:endParaRPr sz="8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855" y="7663180"/>
            <a:ext cx="3276600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Доля</a:t>
            </a:r>
            <a:r>
              <a:rPr sz="1800" spc="-5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следов</a:t>
            </a:r>
            <a:r>
              <a:rPr sz="1800" spc="-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присутствия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50"/>
              </a:lnSpc>
            </a:pPr>
            <a:r>
              <a:rPr sz="1800" spc="-35" dirty="0">
                <a:solidFill>
                  <a:srgbClr val="1B1E22"/>
                </a:solidFill>
                <a:latin typeface="Arial MT"/>
                <a:cs typeface="Arial MT"/>
              </a:rPr>
              <a:t>APT-</a:t>
            </a:r>
            <a:r>
              <a:rPr sz="18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группировок</a:t>
            </a:r>
            <a:r>
              <a:rPr sz="1800" spc="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 российских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55"/>
              </a:lnSpc>
            </a:pP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организациях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0855" y="6192520"/>
            <a:ext cx="2065655" cy="1249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0" spc="-25" dirty="0">
                <a:solidFill>
                  <a:srgbClr val="FD6D36"/>
                </a:solidFill>
                <a:latin typeface="Arial MT"/>
                <a:cs typeface="Arial MT"/>
              </a:rPr>
              <a:t>39%</a:t>
            </a:r>
            <a:endParaRPr sz="8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98796" y="4570729"/>
            <a:ext cx="3971925" cy="79565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09"/>
              </a:spcBef>
            </a:pP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Выросло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число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 заражений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вредоносным</a:t>
            </a:r>
            <a:r>
              <a:rPr sz="1800" spc="-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ПО</a:t>
            </a:r>
            <a:r>
              <a:rPr sz="1800" spc="-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одной</a:t>
            </a:r>
            <a:r>
              <a:rPr sz="1800" spc="-6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организации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сравнении</a:t>
            </a:r>
            <a:r>
              <a:rPr sz="1800" spc="-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с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прошлым</a:t>
            </a:r>
            <a:r>
              <a:rPr sz="1800" spc="2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годом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98796" y="7663180"/>
            <a:ext cx="3439795" cy="79565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09"/>
              </a:spcBef>
            </a:pPr>
            <a:r>
              <a:rPr sz="1800" spc="-10" dirty="0">
                <a:solidFill>
                  <a:srgbClr val="1B1E22"/>
                </a:solidFill>
                <a:latin typeface="Arial MT"/>
                <a:cs typeface="Arial MT"/>
              </a:rPr>
              <a:t>DDoS-</a:t>
            </a:r>
            <a:r>
              <a:rPr sz="18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атак</a:t>
            </a:r>
            <a:r>
              <a:rPr sz="1800" spc="-8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800" spc="-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среднем</a:t>
            </a:r>
            <a:r>
              <a:rPr sz="18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пришлось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на</a:t>
            </a:r>
            <a:r>
              <a:rPr sz="1800" spc="-5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одну</a:t>
            </a:r>
            <a:r>
              <a:rPr sz="18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организацию</a:t>
            </a:r>
            <a:r>
              <a:rPr sz="18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800" spc="-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России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за</a:t>
            </a:r>
            <a:r>
              <a:rPr sz="1800" spc="-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1</a:t>
            </a:r>
            <a:r>
              <a:rPr sz="1800" spc="-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кв.</a:t>
            </a:r>
            <a:r>
              <a:rPr sz="1800" spc="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2026</a:t>
            </a:r>
            <a:r>
              <a:rPr sz="1800" spc="-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года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86009" y="3115881"/>
            <a:ext cx="447865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Драйверы</a:t>
            </a:r>
            <a:r>
              <a:rPr sz="2000" b="1" spc="-5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рынка</a:t>
            </a:r>
            <a:r>
              <a:rPr sz="2000" b="1" spc="2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ИБ</a:t>
            </a:r>
            <a:r>
              <a:rPr sz="2000" b="1" spc="-7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по</a:t>
            </a:r>
            <a:r>
              <a:rPr sz="2000" b="1" spc="-1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данным</a:t>
            </a:r>
            <a:r>
              <a:rPr sz="2000" b="1" spc="-4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B1E22"/>
                </a:solidFill>
                <a:latin typeface="Arial"/>
                <a:cs typeface="Arial"/>
              </a:rPr>
              <a:t>Б1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0855" y="3100069"/>
            <a:ext cx="5701030" cy="1249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620260" algn="l"/>
              </a:tabLst>
            </a:pPr>
            <a:r>
              <a:rPr sz="8000" spc="-20" dirty="0">
                <a:solidFill>
                  <a:srgbClr val="FD6D36"/>
                </a:solidFill>
                <a:latin typeface="Arial MT"/>
                <a:cs typeface="Arial MT"/>
              </a:rPr>
              <a:t>~70,4</a:t>
            </a:r>
            <a:r>
              <a:rPr sz="8000" spc="-855" dirty="0">
                <a:solidFill>
                  <a:srgbClr val="FD6D36"/>
                </a:solidFill>
                <a:latin typeface="Arial MT"/>
                <a:cs typeface="Arial MT"/>
              </a:rPr>
              <a:t> </a:t>
            </a:r>
            <a:r>
              <a:rPr sz="3600" spc="-25" dirty="0">
                <a:solidFill>
                  <a:srgbClr val="FD6D36"/>
                </a:solidFill>
                <a:latin typeface="Microsoft Sans Serif"/>
                <a:cs typeface="Microsoft Sans Serif"/>
              </a:rPr>
              <a:t>млн</a:t>
            </a:r>
            <a:r>
              <a:rPr sz="3600" dirty="0">
                <a:solidFill>
                  <a:srgbClr val="FD6D36"/>
                </a:solidFill>
                <a:latin typeface="Microsoft Sans Serif"/>
                <a:cs typeface="Microsoft Sans Serif"/>
              </a:rPr>
              <a:t>	</a:t>
            </a:r>
            <a:r>
              <a:rPr sz="8000" spc="-25" dirty="0">
                <a:solidFill>
                  <a:srgbClr val="FD6D36"/>
                </a:solidFill>
                <a:latin typeface="Microsoft Sans Serif"/>
                <a:cs typeface="Microsoft Sans Serif"/>
              </a:rPr>
              <a:t>х2</a:t>
            </a:r>
            <a:endParaRPr sz="8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455" y="9491980"/>
            <a:ext cx="160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24305" dirty="0">
                <a:solidFill>
                  <a:srgbClr val="8997A8"/>
                </a:solidFill>
                <a:latin typeface="Arial MT"/>
                <a:cs typeface="Arial MT"/>
              </a:rPr>
              <a:t>1</a:t>
            </a:r>
            <a:r>
              <a:rPr sz="1200" spc="97" baseline="24305" dirty="0">
                <a:solidFill>
                  <a:srgbClr val="8997A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8997A8"/>
                </a:solidFill>
                <a:latin typeface="Microsoft Sans Serif"/>
                <a:cs typeface="Microsoft Sans Serif"/>
              </a:rPr>
              <a:t>Данные</a:t>
            </a:r>
            <a:r>
              <a:rPr sz="1200" spc="-50" dirty="0">
                <a:solidFill>
                  <a:srgbClr val="8997A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8997A8"/>
                </a:solidFill>
                <a:latin typeface="Microsoft Sans Serif"/>
                <a:cs typeface="Microsoft Sans Serif"/>
              </a:rPr>
              <a:t>ГК</a:t>
            </a:r>
            <a:r>
              <a:rPr sz="1200" spc="-10" dirty="0">
                <a:solidFill>
                  <a:srgbClr val="8997A8"/>
                </a:solidFill>
                <a:latin typeface="Microsoft Sans Serif"/>
                <a:cs typeface="Microsoft Sans Serif"/>
              </a:rPr>
              <a:t> «Солар</a:t>
            </a:r>
            <a:r>
              <a:rPr sz="1200" spc="-10" dirty="0">
                <a:solidFill>
                  <a:srgbClr val="8997A8"/>
                </a:solidFill>
                <a:latin typeface="Arial MT"/>
                <a:cs typeface="Arial MT"/>
              </a:rPr>
              <a:t>»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80293" y="3942079"/>
            <a:ext cx="3027045" cy="2209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ts val="1795"/>
              </a:lnSpc>
              <a:spcBef>
                <a:spcPts val="125"/>
              </a:spcBef>
            </a:pPr>
            <a:r>
              <a:rPr sz="1550" b="1" dirty="0">
                <a:solidFill>
                  <a:srgbClr val="1B1E22"/>
                </a:solidFill>
                <a:latin typeface="Arial"/>
                <a:cs typeface="Arial"/>
              </a:rPr>
              <a:t>Усложнение</a:t>
            </a:r>
            <a:r>
              <a:rPr sz="1550" b="1" spc="4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B1E22"/>
                </a:solidFill>
                <a:latin typeface="Arial"/>
                <a:cs typeface="Arial"/>
              </a:rPr>
              <a:t>киберугроз</a:t>
            </a:r>
            <a:endParaRPr sz="1550">
              <a:latin typeface="Arial"/>
              <a:cs typeface="Arial"/>
            </a:endParaRPr>
          </a:p>
          <a:p>
            <a:pPr>
              <a:lnSpc>
                <a:spcPts val="1795"/>
              </a:lnSpc>
            </a:pPr>
            <a:r>
              <a:rPr sz="1550" b="1" dirty="0">
                <a:solidFill>
                  <a:srgbClr val="1B1E22"/>
                </a:solidFill>
                <a:latin typeface="Arial"/>
                <a:cs typeface="Arial"/>
              </a:rPr>
              <a:t>и</a:t>
            </a:r>
            <a:r>
              <a:rPr sz="1550" b="1" spc="19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1B1E22"/>
                </a:solidFill>
                <a:latin typeface="Arial"/>
                <a:cs typeface="Arial"/>
              </a:rPr>
              <a:t>масштабирование</a:t>
            </a:r>
            <a:r>
              <a:rPr sz="1550" b="1" spc="12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1B1E22"/>
                </a:solidFill>
                <a:latin typeface="Arial"/>
                <a:cs typeface="Arial"/>
              </a:rPr>
              <a:t>атак</a:t>
            </a:r>
            <a:endParaRPr sz="1550">
              <a:latin typeface="Arial"/>
              <a:cs typeface="Arial"/>
            </a:endParaRPr>
          </a:p>
          <a:p>
            <a:pPr marR="5080">
              <a:lnSpc>
                <a:spcPct val="92800"/>
              </a:lnSpc>
              <a:spcBef>
                <a:spcPts val="1495"/>
              </a:spcBef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Растут</a:t>
            </a:r>
            <a:r>
              <a:rPr sz="1550" spc="1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архитектурная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сложность</a:t>
            </a:r>
            <a:r>
              <a:rPr sz="1550" spc="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кибератак,</a:t>
            </a:r>
            <a:r>
              <a:rPr sz="1550" spc="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скорость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их</a:t>
            </a:r>
            <a:r>
              <a:rPr sz="1550" spc="1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50" spc="13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1550" spc="13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вариативность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сценариев.</a:t>
            </a:r>
            <a:r>
              <a:rPr sz="1550" spc="8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Угрозы</a:t>
            </a:r>
            <a:r>
              <a:rPr sz="1550" spc="5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чаще</a:t>
            </a:r>
            <a:r>
              <a:rPr sz="1550" spc="9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носят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комбинированный</a:t>
            </a:r>
            <a:r>
              <a:rPr sz="1550" spc="9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характер</a:t>
            </a:r>
            <a:r>
              <a:rPr sz="1550" spc="1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50" dirty="0">
                <a:solidFill>
                  <a:srgbClr val="1B1E22"/>
                </a:solidFill>
                <a:latin typeface="Microsoft Sans Serif"/>
                <a:cs typeface="Microsoft Sans Serif"/>
              </a:rPr>
              <a:t>и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эксплуатируют</a:t>
            </a:r>
            <a:r>
              <a:rPr sz="1550" spc="9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цепочки поставок</a:t>
            </a:r>
            <a:endParaRPr sz="155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925050" y="3980815"/>
            <a:ext cx="4410075" cy="3076575"/>
            <a:chOff x="9925050" y="3980815"/>
            <a:chExt cx="4410075" cy="3076575"/>
          </a:xfrm>
        </p:grpSpPr>
        <p:sp>
          <p:nvSpPr>
            <p:cNvPr id="25" name="object 25"/>
            <p:cNvSpPr/>
            <p:nvPr/>
          </p:nvSpPr>
          <p:spPr>
            <a:xfrm>
              <a:off x="9925050" y="3980815"/>
              <a:ext cx="285750" cy="266700"/>
            </a:xfrm>
            <a:custGeom>
              <a:avLst/>
              <a:gdLst/>
              <a:ahLst/>
              <a:cxnLst/>
              <a:rect l="l" t="t" r="r" b="b"/>
              <a:pathLst>
                <a:path w="285750" h="266700">
                  <a:moveTo>
                    <a:pt x="142875" y="0"/>
                  </a:moveTo>
                  <a:lnTo>
                    <a:pt x="97731" y="6797"/>
                  </a:lnTo>
                  <a:lnTo>
                    <a:pt x="58512" y="25725"/>
                  </a:lnTo>
                  <a:lnTo>
                    <a:pt x="27578" y="54589"/>
                  </a:lnTo>
                  <a:lnTo>
                    <a:pt x="7287" y="91196"/>
                  </a:lnTo>
                  <a:lnTo>
                    <a:pt x="0" y="133350"/>
                  </a:lnTo>
                  <a:lnTo>
                    <a:pt x="7287" y="175503"/>
                  </a:lnTo>
                  <a:lnTo>
                    <a:pt x="27578" y="212110"/>
                  </a:lnTo>
                  <a:lnTo>
                    <a:pt x="58512" y="240974"/>
                  </a:lnTo>
                  <a:lnTo>
                    <a:pt x="97731" y="259902"/>
                  </a:lnTo>
                  <a:lnTo>
                    <a:pt x="142875" y="266700"/>
                  </a:lnTo>
                  <a:lnTo>
                    <a:pt x="188018" y="259902"/>
                  </a:lnTo>
                  <a:lnTo>
                    <a:pt x="227237" y="240974"/>
                  </a:lnTo>
                  <a:lnTo>
                    <a:pt x="258171" y="212110"/>
                  </a:lnTo>
                  <a:lnTo>
                    <a:pt x="278462" y="175503"/>
                  </a:lnTo>
                  <a:lnTo>
                    <a:pt x="285750" y="133350"/>
                  </a:lnTo>
                  <a:lnTo>
                    <a:pt x="278462" y="91196"/>
                  </a:lnTo>
                  <a:lnTo>
                    <a:pt x="258171" y="54589"/>
                  </a:lnTo>
                  <a:lnTo>
                    <a:pt x="227237" y="25725"/>
                  </a:lnTo>
                  <a:lnTo>
                    <a:pt x="188018" y="679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3B4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3304" y="4046467"/>
              <a:ext cx="151852" cy="14507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049375" y="3980815"/>
              <a:ext cx="285750" cy="266700"/>
            </a:xfrm>
            <a:custGeom>
              <a:avLst/>
              <a:gdLst/>
              <a:ahLst/>
              <a:cxnLst/>
              <a:rect l="l" t="t" r="r" b="b"/>
              <a:pathLst>
                <a:path w="285750" h="266700">
                  <a:moveTo>
                    <a:pt x="142875" y="0"/>
                  </a:moveTo>
                  <a:lnTo>
                    <a:pt x="97731" y="6797"/>
                  </a:lnTo>
                  <a:lnTo>
                    <a:pt x="58512" y="25725"/>
                  </a:lnTo>
                  <a:lnTo>
                    <a:pt x="27578" y="54589"/>
                  </a:lnTo>
                  <a:lnTo>
                    <a:pt x="7287" y="91196"/>
                  </a:lnTo>
                  <a:lnTo>
                    <a:pt x="0" y="133350"/>
                  </a:lnTo>
                  <a:lnTo>
                    <a:pt x="7287" y="175503"/>
                  </a:lnTo>
                  <a:lnTo>
                    <a:pt x="27578" y="212110"/>
                  </a:lnTo>
                  <a:lnTo>
                    <a:pt x="58512" y="240974"/>
                  </a:lnTo>
                  <a:lnTo>
                    <a:pt x="97731" y="259902"/>
                  </a:lnTo>
                  <a:lnTo>
                    <a:pt x="142875" y="266700"/>
                  </a:lnTo>
                  <a:lnTo>
                    <a:pt x="188018" y="259902"/>
                  </a:lnTo>
                  <a:lnTo>
                    <a:pt x="227237" y="240974"/>
                  </a:lnTo>
                  <a:lnTo>
                    <a:pt x="258171" y="212110"/>
                  </a:lnTo>
                  <a:lnTo>
                    <a:pt x="278462" y="175503"/>
                  </a:lnTo>
                  <a:lnTo>
                    <a:pt x="285750" y="133350"/>
                  </a:lnTo>
                  <a:lnTo>
                    <a:pt x="278462" y="91196"/>
                  </a:lnTo>
                  <a:lnTo>
                    <a:pt x="258171" y="54589"/>
                  </a:lnTo>
                  <a:lnTo>
                    <a:pt x="227237" y="25725"/>
                  </a:lnTo>
                  <a:lnTo>
                    <a:pt x="188018" y="679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3B4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17530" y="4046467"/>
              <a:ext cx="142359" cy="14507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925050" y="6790309"/>
              <a:ext cx="285750" cy="266700"/>
            </a:xfrm>
            <a:custGeom>
              <a:avLst/>
              <a:gdLst/>
              <a:ahLst/>
              <a:cxnLst/>
              <a:rect l="l" t="t" r="r" b="b"/>
              <a:pathLst>
                <a:path w="285750" h="266700">
                  <a:moveTo>
                    <a:pt x="142875" y="0"/>
                  </a:moveTo>
                  <a:lnTo>
                    <a:pt x="97731" y="6797"/>
                  </a:lnTo>
                  <a:lnTo>
                    <a:pt x="58512" y="25725"/>
                  </a:lnTo>
                  <a:lnTo>
                    <a:pt x="27578" y="54589"/>
                  </a:lnTo>
                  <a:lnTo>
                    <a:pt x="7287" y="91196"/>
                  </a:lnTo>
                  <a:lnTo>
                    <a:pt x="0" y="133349"/>
                  </a:lnTo>
                  <a:lnTo>
                    <a:pt x="7287" y="175441"/>
                  </a:lnTo>
                  <a:lnTo>
                    <a:pt x="27578" y="212010"/>
                  </a:lnTo>
                  <a:lnTo>
                    <a:pt x="58512" y="240856"/>
                  </a:lnTo>
                  <a:lnTo>
                    <a:pt x="97731" y="259776"/>
                  </a:lnTo>
                  <a:lnTo>
                    <a:pt x="142875" y="266572"/>
                  </a:lnTo>
                  <a:lnTo>
                    <a:pt x="188018" y="259776"/>
                  </a:lnTo>
                  <a:lnTo>
                    <a:pt x="227237" y="240856"/>
                  </a:lnTo>
                  <a:lnTo>
                    <a:pt x="258171" y="212010"/>
                  </a:lnTo>
                  <a:lnTo>
                    <a:pt x="278462" y="175441"/>
                  </a:lnTo>
                  <a:lnTo>
                    <a:pt x="285750" y="133349"/>
                  </a:lnTo>
                  <a:lnTo>
                    <a:pt x="278462" y="91196"/>
                  </a:lnTo>
                  <a:lnTo>
                    <a:pt x="258171" y="54589"/>
                  </a:lnTo>
                  <a:lnTo>
                    <a:pt x="227237" y="25725"/>
                  </a:lnTo>
                  <a:lnTo>
                    <a:pt x="188018" y="679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3B4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3304" y="6846436"/>
              <a:ext cx="151852" cy="14507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049375" y="6790309"/>
              <a:ext cx="285750" cy="266700"/>
            </a:xfrm>
            <a:custGeom>
              <a:avLst/>
              <a:gdLst/>
              <a:ahLst/>
              <a:cxnLst/>
              <a:rect l="l" t="t" r="r" b="b"/>
              <a:pathLst>
                <a:path w="285750" h="266700">
                  <a:moveTo>
                    <a:pt x="142875" y="0"/>
                  </a:moveTo>
                  <a:lnTo>
                    <a:pt x="97731" y="6797"/>
                  </a:lnTo>
                  <a:lnTo>
                    <a:pt x="58512" y="25725"/>
                  </a:lnTo>
                  <a:lnTo>
                    <a:pt x="27578" y="54589"/>
                  </a:lnTo>
                  <a:lnTo>
                    <a:pt x="7287" y="91196"/>
                  </a:lnTo>
                  <a:lnTo>
                    <a:pt x="0" y="133349"/>
                  </a:lnTo>
                  <a:lnTo>
                    <a:pt x="7287" y="175441"/>
                  </a:lnTo>
                  <a:lnTo>
                    <a:pt x="27578" y="212010"/>
                  </a:lnTo>
                  <a:lnTo>
                    <a:pt x="58512" y="240856"/>
                  </a:lnTo>
                  <a:lnTo>
                    <a:pt x="97731" y="259776"/>
                  </a:lnTo>
                  <a:lnTo>
                    <a:pt x="142875" y="266572"/>
                  </a:lnTo>
                  <a:lnTo>
                    <a:pt x="188018" y="259776"/>
                  </a:lnTo>
                  <a:lnTo>
                    <a:pt x="227237" y="240856"/>
                  </a:lnTo>
                  <a:lnTo>
                    <a:pt x="258171" y="212010"/>
                  </a:lnTo>
                  <a:lnTo>
                    <a:pt x="278462" y="175441"/>
                  </a:lnTo>
                  <a:lnTo>
                    <a:pt x="285750" y="133349"/>
                  </a:lnTo>
                  <a:lnTo>
                    <a:pt x="278462" y="91196"/>
                  </a:lnTo>
                  <a:lnTo>
                    <a:pt x="258171" y="54589"/>
                  </a:lnTo>
                  <a:lnTo>
                    <a:pt x="227237" y="25725"/>
                  </a:lnTo>
                  <a:lnTo>
                    <a:pt x="188018" y="679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3B4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17530" y="6846436"/>
              <a:ext cx="142359" cy="14507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4604111" y="3942079"/>
            <a:ext cx="2710815" cy="2209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ts val="1795"/>
              </a:lnSpc>
              <a:spcBef>
                <a:spcPts val="125"/>
              </a:spcBef>
            </a:pPr>
            <a:r>
              <a:rPr sz="1550" b="1" dirty="0">
                <a:solidFill>
                  <a:srgbClr val="1B1E22"/>
                </a:solidFill>
                <a:latin typeface="Arial"/>
                <a:cs typeface="Arial"/>
              </a:rPr>
              <a:t>Цифровизация</a:t>
            </a:r>
            <a:r>
              <a:rPr sz="1550" b="1" spc="20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1B1E22"/>
                </a:solidFill>
                <a:latin typeface="Arial"/>
                <a:cs typeface="Arial"/>
              </a:rPr>
              <a:t>и</a:t>
            </a:r>
            <a:r>
              <a:rPr sz="1550" b="1" spc="14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1B1E22"/>
                </a:solidFill>
                <a:latin typeface="Arial"/>
                <a:cs typeface="Arial"/>
              </a:rPr>
              <a:t>рост</a:t>
            </a:r>
            <a:endParaRPr sz="1550">
              <a:latin typeface="Arial"/>
              <a:cs typeface="Arial"/>
            </a:endParaRPr>
          </a:p>
          <a:p>
            <a:pPr>
              <a:lnSpc>
                <a:spcPts val="1795"/>
              </a:lnSpc>
            </a:pPr>
            <a:r>
              <a:rPr sz="1550" b="1" dirty="0">
                <a:solidFill>
                  <a:srgbClr val="1B1E22"/>
                </a:solidFill>
                <a:latin typeface="Arial"/>
                <a:cs typeface="Arial"/>
              </a:rPr>
              <a:t>поверхности</a:t>
            </a:r>
            <a:r>
              <a:rPr sz="1550" b="1" spc="15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1B1E22"/>
                </a:solidFill>
                <a:latin typeface="Arial"/>
                <a:cs typeface="Arial"/>
              </a:rPr>
              <a:t>атак</a:t>
            </a:r>
            <a:endParaRPr sz="1550">
              <a:latin typeface="Arial"/>
              <a:cs typeface="Arial"/>
            </a:endParaRPr>
          </a:p>
          <a:p>
            <a:pPr marR="5080">
              <a:lnSpc>
                <a:spcPts val="1730"/>
              </a:lnSpc>
              <a:spcBef>
                <a:spcPts val="1520"/>
              </a:spcBef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Развитие</a:t>
            </a:r>
            <a:r>
              <a:rPr sz="1550" spc="15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бизнес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-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процессов,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облачных</a:t>
            </a:r>
            <a:r>
              <a:rPr sz="1550" spc="9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технологий</a:t>
            </a:r>
            <a:endParaRPr sz="1550">
              <a:latin typeface="Microsoft Sans Serif"/>
              <a:cs typeface="Microsoft Sans Serif"/>
            </a:endParaRPr>
          </a:p>
          <a:p>
            <a:pPr>
              <a:lnSpc>
                <a:spcPts val="1620"/>
              </a:lnSpc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1550" spc="1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внедрение</a:t>
            </a:r>
            <a:r>
              <a:rPr sz="1550" spc="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ИИ</a:t>
            </a:r>
            <a:r>
              <a:rPr sz="1550" spc="1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требуют</a:t>
            </a:r>
            <a:endParaRPr sz="1550">
              <a:latin typeface="Microsoft Sans Serif"/>
              <a:cs typeface="Microsoft Sans Serif"/>
            </a:endParaRPr>
          </a:p>
          <a:p>
            <a:pPr marR="243840">
              <a:lnSpc>
                <a:spcPct val="92800"/>
              </a:lnSpc>
              <a:spcBef>
                <a:spcPts val="70"/>
              </a:spcBef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усиленной</a:t>
            </a:r>
            <a:r>
              <a:rPr sz="1550" spc="17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защиты</a:t>
            </a:r>
            <a:r>
              <a:rPr sz="1550" spc="1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для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предотвращения</a:t>
            </a:r>
            <a:r>
              <a:rPr sz="1550" spc="20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утечек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информации</a:t>
            </a:r>
            <a:r>
              <a:rPr sz="1550" spc="15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1550" spc="15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отражения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новых</a:t>
            </a:r>
            <a:r>
              <a:rPr sz="1550" spc="1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видов</a:t>
            </a:r>
            <a:r>
              <a:rPr sz="1550" spc="114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атак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480293" y="6750684"/>
            <a:ext cx="2853690" cy="19513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ts val="1795"/>
              </a:lnSpc>
              <a:spcBef>
                <a:spcPts val="125"/>
              </a:spcBef>
            </a:pPr>
            <a:r>
              <a:rPr sz="1550" b="1" spc="-10" dirty="0">
                <a:solidFill>
                  <a:srgbClr val="1B1E22"/>
                </a:solidFill>
                <a:latin typeface="Arial"/>
                <a:cs typeface="Arial"/>
              </a:rPr>
              <a:t>Трансформация</a:t>
            </a:r>
            <a:endParaRPr sz="1550">
              <a:latin typeface="Arial"/>
              <a:cs typeface="Arial"/>
            </a:endParaRPr>
          </a:p>
          <a:p>
            <a:pPr>
              <a:lnSpc>
                <a:spcPts val="1795"/>
              </a:lnSpc>
            </a:pPr>
            <a:r>
              <a:rPr sz="1550" b="1" dirty="0">
                <a:solidFill>
                  <a:srgbClr val="1B1E22"/>
                </a:solidFill>
                <a:latin typeface="Arial"/>
                <a:cs typeface="Arial"/>
              </a:rPr>
              <a:t>роли</a:t>
            </a:r>
            <a:r>
              <a:rPr sz="1550" b="1" spc="5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1B1E22"/>
                </a:solidFill>
                <a:latin typeface="Arial"/>
                <a:cs typeface="Arial"/>
              </a:rPr>
              <a:t>ИБ</a:t>
            </a:r>
            <a:endParaRPr sz="1550">
              <a:latin typeface="Arial"/>
              <a:cs typeface="Arial"/>
            </a:endParaRPr>
          </a:p>
          <a:p>
            <a:pPr>
              <a:lnSpc>
                <a:spcPts val="1789"/>
              </a:lnSpc>
              <a:spcBef>
                <a:spcPts val="1055"/>
              </a:spcBef>
            </a:pP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Кибербезопасность</a:t>
            </a:r>
            <a:endParaRPr sz="1550">
              <a:latin typeface="Microsoft Sans Serif"/>
              <a:cs typeface="Microsoft Sans Serif"/>
            </a:endParaRPr>
          </a:p>
          <a:p>
            <a:pPr>
              <a:lnSpc>
                <a:spcPts val="1725"/>
              </a:lnSpc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выходит</a:t>
            </a:r>
            <a:r>
              <a:rPr sz="1550" spc="9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за</a:t>
            </a:r>
            <a:r>
              <a:rPr sz="1550" spc="1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рамки</a:t>
            </a:r>
            <a:endParaRPr sz="1550">
              <a:latin typeface="Microsoft Sans Serif"/>
              <a:cs typeface="Microsoft Sans Serif"/>
            </a:endParaRPr>
          </a:p>
          <a:p>
            <a:pPr>
              <a:lnSpc>
                <a:spcPts val="1725"/>
              </a:lnSpc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ИТ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-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функции</a:t>
            </a:r>
            <a:r>
              <a:rPr sz="1550" spc="8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1550" spc="8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становится</a:t>
            </a:r>
            <a:endParaRPr sz="1550">
              <a:latin typeface="Microsoft Sans Serif"/>
              <a:cs typeface="Microsoft Sans Serif"/>
            </a:endParaRPr>
          </a:p>
          <a:p>
            <a:pPr marR="643890">
              <a:lnSpc>
                <a:spcPts val="1730"/>
              </a:lnSpc>
              <a:spcBef>
                <a:spcPts val="100"/>
              </a:spcBef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элементом</a:t>
            </a:r>
            <a:r>
              <a:rPr sz="1550" spc="8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управления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бизнес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-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рисками</a:t>
            </a:r>
            <a:endParaRPr sz="1550">
              <a:latin typeface="Microsoft Sans Serif"/>
              <a:cs typeface="Microsoft Sans Serif"/>
            </a:endParaRPr>
          </a:p>
          <a:p>
            <a:pPr>
              <a:lnSpc>
                <a:spcPts val="1689"/>
              </a:lnSpc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1550" spc="1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операционной</a:t>
            </a:r>
            <a:r>
              <a:rPr sz="1550" spc="1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устойчивости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604111" y="6750684"/>
            <a:ext cx="2890520" cy="19538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906144">
              <a:lnSpc>
                <a:spcPts val="1730"/>
              </a:lnSpc>
              <a:spcBef>
                <a:spcPts val="290"/>
              </a:spcBef>
            </a:pPr>
            <a:r>
              <a:rPr sz="1550" b="1" spc="-10" dirty="0">
                <a:solidFill>
                  <a:srgbClr val="1B1E22"/>
                </a:solidFill>
                <a:latin typeface="Arial"/>
                <a:cs typeface="Arial"/>
              </a:rPr>
              <a:t>Регуляторика, импортозамещение </a:t>
            </a:r>
            <a:r>
              <a:rPr sz="1550" b="1" dirty="0">
                <a:solidFill>
                  <a:srgbClr val="1B1E22"/>
                </a:solidFill>
                <a:latin typeface="Arial"/>
                <a:cs typeface="Arial"/>
              </a:rPr>
              <a:t>и</a:t>
            </a:r>
            <a:r>
              <a:rPr sz="1550" b="1" spc="2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B1E22"/>
                </a:solidFill>
                <a:latin typeface="Arial"/>
                <a:cs typeface="Arial"/>
              </a:rPr>
              <a:t>геополитика</a:t>
            </a:r>
            <a:endParaRPr sz="1550">
              <a:latin typeface="Arial"/>
              <a:cs typeface="Arial"/>
            </a:endParaRPr>
          </a:p>
          <a:p>
            <a:pPr marR="5080">
              <a:lnSpc>
                <a:spcPct val="92800"/>
              </a:lnSpc>
              <a:spcBef>
                <a:spcPts val="1165"/>
              </a:spcBef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Курс</a:t>
            </a:r>
            <a:r>
              <a:rPr sz="155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на</a:t>
            </a:r>
            <a:r>
              <a:rPr sz="1550" spc="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технологический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суверенитет</a:t>
            </a:r>
            <a:r>
              <a:rPr sz="1550" spc="12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сохраняет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приоритет</a:t>
            </a:r>
            <a:r>
              <a:rPr sz="1550" spc="16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импортозамещения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1550" spc="10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sz="1550" spc="13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локальных решений</a:t>
            </a:r>
            <a:endParaRPr sz="1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855" y="232156"/>
            <a:ext cx="946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solidFill>
                  <a:srgbClr val="B1B1B1"/>
                </a:solidFill>
                <a:latin typeface="Arial MT"/>
                <a:cs typeface="Arial MT"/>
              </a:rPr>
              <a:t>4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63" y="609536"/>
            <a:ext cx="18283555" cy="9525"/>
          </a:xfrm>
          <a:custGeom>
            <a:avLst/>
            <a:gdLst/>
            <a:ahLst/>
            <a:cxnLst/>
            <a:rect l="l" t="t" r="r" b="b"/>
            <a:pathLst>
              <a:path w="18283555" h="9525">
                <a:moveTo>
                  <a:pt x="18283236" y="0"/>
                </a:moveTo>
                <a:lnTo>
                  <a:pt x="0" y="0"/>
                </a:lnTo>
                <a:lnTo>
                  <a:pt x="0" y="9525"/>
                </a:lnTo>
                <a:lnTo>
                  <a:pt x="18283236" y="9525"/>
                </a:lnTo>
                <a:lnTo>
                  <a:pt x="18283236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73689" y="237484"/>
            <a:ext cx="809625" cy="172720"/>
          </a:xfrm>
          <a:custGeom>
            <a:avLst/>
            <a:gdLst/>
            <a:ahLst/>
            <a:cxnLst/>
            <a:rect l="l" t="t" r="r" b="b"/>
            <a:pathLst>
              <a:path w="809625" h="172720">
                <a:moveTo>
                  <a:pt x="25181" y="120831"/>
                </a:moveTo>
                <a:lnTo>
                  <a:pt x="0" y="120831"/>
                </a:lnTo>
                <a:lnTo>
                  <a:pt x="3002" y="132722"/>
                </a:lnTo>
                <a:lnTo>
                  <a:pt x="7674" y="142839"/>
                </a:lnTo>
                <a:lnTo>
                  <a:pt x="7781" y="143070"/>
                </a:lnTo>
                <a:lnTo>
                  <a:pt x="14344" y="151883"/>
                </a:lnTo>
                <a:lnTo>
                  <a:pt x="22698" y="159167"/>
                </a:lnTo>
                <a:lnTo>
                  <a:pt x="22786" y="159421"/>
                </a:lnTo>
                <a:lnTo>
                  <a:pt x="32874" y="165122"/>
                </a:lnTo>
                <a:lnTo>
                  <a:pt x="44577" y="169184"/>
                </a:lnTo>
                <a:lnTo>
                  <a:pt x="57806" y="171616"/>
                </a:lnTo>
                <a:lnTo>
                  <a:pt x="72472" y="172424"/>
                </a:lnTo>
                <a:lnTo>
                  <a:pt x="86460" y="171616"/>
                </a:lnTo>
                <a:lnTo>
                  <a:pt x="86846" y="171616"/>
                </a:lnTo>
                <a:lnTo>
                  <a:pt x="99259" y="169184"/>
                </a:lnTo>
                <a:lnTo>
                  <a:pt x="99568" y="169184"/>
                </a:lnTo>
                <a:lnTo>
                  <a:pt x="111166" y="164837"/>
                </a:lnTo>
                <a:lnTo>
                  <a:pt x="120788" y="158914"/>
                </a:lnTo>
                <a:lnTo>
                  <a:pt x="126665" y="153257"/>
                </a:lnTo>
                <a:lnTo>
                  <a:pt x="73586" y="153257"/>
                </a:lnTo>
                <a:lnTo>
                  <a:pt x="56050" y="151304"/>
                </a:lnTo>
                <a:lnTo>
                  <a:pt x="55556" y="151304"/>
                </a:lnTo>
                <a:lnTo>
                  <a:pt x="41255" y="145149"/>
                </a:lnTo>
                <a:lnTo>
                  <a:pt x="31190" y="135016"/>
                </a:lnTo>
                <a:lnTo>
                  <a:pt x="25181" y="120831"/>
                </a:lnTo>
                <a:close/>
              </a:path>
              <a:path w="809625" h="172720">
                <a:moveTo>
                  <a:pt x="68445" y="82"/>
                </a:moveTo>
                <a:lnTo>
                  <a:pt x="31003" y="7245"/>
                </a:lnTo>
                <a:lnTo>
                  <a:pt x="5596" y="37492"/>
                </a:lnTo>
                <a:lnTo>
                  <a:pt x="4540" y="48046"/>
                </a:lnTo>
                <a:lnTo>
                  <a:pt x="5183" y="56517"/>
                </a:lnTo>
                <a:lnTo>
                  <a:pt x="37082" y="88399"/>
                </a:lnTo>
                <a:lnTo>
                  <a:pt x="80350" y="96682"/>
                </a:lnTo>
                <a:lnTo>
                  <a:pt x="89086" y="98564"/>
                </a:lnTo>
                <a:lnTo>
                  <a:pt x="114019" y="133159"/>
                </a:lnTo>
                <a:lnTo>
                  <a:pt x="110421" y="140338"/>
                </a:lnTo>
                <a:lnTo>
                  <a:pt x="73586" y="153257"/>
                </a:lnTo>
                <a:lnTo>
                  <a:pt x="126665" y="153257"/>
                </a:lnTo>
                <a:lnTo>
                  <a:pt x="138351" y="121759"/>
                </a:lnTo>
                <a:lnTo>
                  <a:pt x="137661" y="112989"/>
                </a:lnTo>
                <a:lnTo>
                  <a:pt x="135597" y="105177"/>
                </a:lnTo>
                <a:lnTo>
                  <a:pt x="132285" y="98564"/>
                </a:lnTo>
                <a:lnTo>
                  <a:pt x="132169" y="98332"/>
                </a:lnTo>
                <a:lnTo>
                  <a:pt x="93205" y="77179"/>
                </a:lnTo>
                <a:lnTo>
                  <a:pt x="60479" y="71015"/>
                </a:lnTo>
                <a:lnTo>
                  <a:pt x="52174" y="69177"/>
                </a:lnTo>
                <a:lnTo>
                  <a:pt x="28779" y="37492"/>
                </a:lnTo>
                <a:lnTo>
                  <a:pt x="32293" y="30902"/>
                </a:lnTo>
                <a:lnTo>
                  <a:pt x="68186" y="18830"/>
                </a:lnTo>
                <a:lnTo>
                  <a:pt x="122342" y="18830"/>
                </a:lnTo>
                <a:lnTo>
                  <a:pt x="115387" y="12666"/>
                </a:lnTo>
                <a:lnTo>
                  <a:pt x="106044" y="7245"/>
                </a:lnTo>
                <a:lnTo>
                  <a:pt x="95027" y="3260"/>
                </a:lnTo>
                <a:lnTo>
                  <a:pt x="82504" y="875"/>
                </a:lnTo>
                <a:lnTo>
                  <a:pt x="68445" y="82"/>
                </a:lnTo>
                <a:close/>
              </a:path>
              <a:path w="809625" h="172720">
                <a:moveTo>
                  <a:pt x="122342" y="18830"/>
                </a:moveTo>
                <a:lnTo>
                  <a:pt x="68186" y="18830"/>
                </a:lnTo>
                <a:lnTo>
                  <a:pt x="85244" y="20700"/>
                </a:lnTo>
                <a:lnTo>
                  <a:pt x="98256" y="26313"/>
                </a:lnTo>
                <a:lnTo>
                  <a:pt x="107220" y="35679"/>
                </a:lnTo>
                <a:lnTo>
                  <a:pt x="112138" y="48805"/>
                </a:lnTo>
                <a:lnTo>
                  <a:pt x="136381" y="48805"/>
                </a:lnTo>
                <a:lnTo>
                  <a:pt x="133725" y="37709"/>
                </a:lnTo>
                <a:lnTo>
                  <a:pt x="129376" y="28035"/>
                </a:lnTo>
                <a:lnTo>
                  <a:pt x="123246" y="19631"/>
                </a:lnTo>
                <a:lnTo>
                  <a:pt x="122342" y="18830"/>
                </a:lnTo>
                <a:close/>
              </a:path>
              <a:path w="809625" h="172720">
                <a:moveTo>
                  <a:pt x="240465" y="0"/>
                </a:moveTo>
                <a:lnTo>
                  <a:pt x="228507" y="679"/>
                </a:lnTo>
                <a:lnTo>
                  <a:pt x="228647" y="679"/>
                </a:lnTo>
                <a:lnTo>
                  <a:pt x="217528" y="2712"/>
                </a:lnTo>
                <a:lnTo>
                  <a:pt x="180968" y="23853"/>
                </a:lnTo>
                <a:lnTo>
                  <a:pt x="160718" y="62305"/>
                </a:lnTo>
                <a:lnTo>
                  <a:pt x="158137" y="86128"/>
                </a:lnTo>
                <a:lnTo>
                  <a:pt x="158791" y="98391"/>
                </a:lnTo>
                <a:lnTo>
                  <a:pt x="174174" y="140023"/>
                </a:lnTo>
                <a:lnTo>
                  <a:pt x="207263" y="166093"/>
                </a:lnTo>
                <a:lnTo>
                  <a:pt x="240466" y="172255"/>
                </a:lnTo>
                <a:lnTo>
                  <a:pt x="252018" y="171573"/>
                </a:lnTo>
                <a:lnTo>
                  <a:pt x="252155" y="171573"/>
                </a:lnTo>
                <a:lnTo>
                  <a:pt x="292186" y="155281"/>
                </a:lnTo>
                <a:lnTo>
                  <a:pt x="295146" y="152581"/>
                </a:lnTo>
                <a:lnTo>
                  <a:pt x="240466" y="152581"/>
                </a:lnTo>
                <a:lnTo>
                  <a:pt x="232225" y="152059"/>
                </a:lnTo>
                <a:lnTo>
                  <a:pt x="194060" y="127942"/>
                </a:lnTo>
                <a:lnTo>
                  <a:pt x="190093" y="120831"/>
                </a:lnTo>
                <a:lnTo>
                  <a:pt x="189921" y="120831"/>
                </a:lnTo>
                <a:lnTo>
                  <a:pt x="186790" y="113057"/>
                </a:lnTo>
                <a:lnTo>
                  <a:pt x="184540" y="104683"/>
                </a:lnTo>
                <a:lnTo>
                  <a:pt x="183181" y="95707"/>
                </a:lnTo>
                <a:lnTo>
                  <a:pt x="182725" y="86128"/>
                </a:lnTo>
                <a:lnTo>
                  <a:pt x="183173" y="76583"/>
                </a:lnTo>
                <a:lnTo>
                  <a:pt x="198409" y="37934"/>
                </a:lnTo>
                <a:lnTo>
                  <a:pt x="240377" y="19676"/>
                </a:lnTo>
                <a:lnTo>
                  <a:pt x="295474" y="19676"/>
                </a:lnTo>
                <a:lnTo>
                  <a:pt x="292286" y="16793"/>
                </a:lnTo>
                <a:lnTo>
                  <a:pt x="283382" y="10809"/>
                </a:lnTo>
                <a:lnTo>
                  <a:pt x="273666" y="6092"/>
                </a:lnTo>
                <a:lnTo>
                  <a:pt x="263274" y="2712"/>
                </a:lnTo>
                <a:lnTo>
                  <a:pt x="252207" y="679"/>
                </a:lnTo>
                <a:lnTo>
                  <a:pt x="240465" y="0"/>
                </a:lnTo>
                <a:close/>
              </a:path>
              <a:path w="809625" h="172720">
                <a:moveTo>
                  <a:pt x="295474" y="19676"/>
                </a:moveTo>
                <a:lnTo>
                  <a:pt x="240377" y="19676"/>
                </a:lnTo>
                <a:lnTo>
                  <a:pt x="248730" y="20197"/>
                </a:lnTo>
                <a:lnTo>
                  <a:pt x="256569" y="21754"/>
                </a:lnTo>
                <a:lnTo>
                  <a:pt x="290944" y="51394"/>
                </a:lnTo>
                <a:lnTo>
                  <a:pt x="298030" y="86128"/>
                </a:lnTo>
                <a:lnTo>
                  <a:pt x="297581" y="95707"/>
                </a:lnTo>
                <a:lnTo>
                  <a:pt x="282162" y="134206"/>
                </a:lnTo>
                <a:lnTo>
                  <a:pt x="240466" y="152581"/>
                </a:lnTo>
                <a:lnTo>
                  <a:pt x="295146" y="152581"/>
                </a:lnTo>
                <a:lnTo>
                  <a:pt x="299961" y="148190"/>
                </a:lnTo>
                <a:lnTo>
                  <a:pt x="306708" y="140023"/>
                </a:lnTo>
                <a:lnTo>
                  <a:pt x="312427" y="130795"/>
                </a:lnTo>
                <a:lnTo>
                  <a:pt x="316899" y="120831"/>
                </a:lnTo>
                <a:lnTo>
                  <a:pt x="316966" y="120682"/>
                </a:lnTo>
                <a:lnTo>
                  <a:pt x="320209" y="109886"/>
                </a:lnTo>
                <a:lnTo>
                  <a:pt x="322145" y="98391"/>
                </a:lnTo>
                <a:lnTo>
                  <a:pt x="322789" y="86128"/>
                </a:lnTo>
                <a:lnTo>
                  <a:pt x="322149" y="73896"/>
                </a:lnTo>
                <a:lnTo>
                  <a:pt x="306785" y="31990"/>
                </a:lnTo>
                <a:lnTo>
                  <a:pt x="300077" y="23853"/>
                </a:lnTo>
                <a:lnTo>
                  <a:pt x="295474" y="19676"/>
                </a:lnTo>
                <a:close/>
              </a:path>
              <a:path w="809625" h="172720">
                <a:moveTo>
                  <a:pt x="372734" y="2533"/>
                </a:moveTo>
                <a:lnTo>
                  <a:pt x="348578" y="2533"/>
                </a:lnTo>
                <a:lnTo>
                  <a:pt x="348579" y="169807"/>
                </a:lnTo>
                <a:lnTo>
                  <a:pt x="465082" y="169807"/>
                </a:lnTo>
                <a:lnTo>
                  <a:pt x="465082" y="149373"/>
                </a:lnTo>
                <a:lnTo>
                  <a:pt x="372735" y="149373"/>
                </a:lnTo>
                <a:lnTo>
                  <a:pt x="372734" y="2533"/>
                </a:lnTo>
                <a:close/>
              </a:path>
              <a:path w="809625" h="172720">
                <a:moveTo>
                  <a:pt x="581505" y="2533"/>
                </a:moveTo>
                <a:lnTo>
                  <a:pt x="553918" y="2533"/>
                </a:lnTo>
                <a:lnTo>
                  <a:pt x="486327" y="169807"/>
                </a:lnTo>
                <a:lnTo>
                  <a:pt x="510571" y="169807"/>
                </a:lnTo>
                <a:lnTo>
                  <a:pt x="528305" y="125056"/>
                </a:lnTo>
                <a:lnTo>
                  <a:pt x="631015" y="125056"/>
                </a:lnTo>
                <a:lnTo>
                  <a:pt x="623132" y="105549"/>
                </a:lnTo>
                <a:lnTo>
                  <a:pt x="536100" y="105549"/>
                </a:lnTo>
                <a:lnTo>
                  <a:pt x="567540" y="25836"/>
                </a:lnTo>
                <a:lnTo>
                  <a:pt x="590921" y="25836"/>
                </a:lnTo>
                <a:lnTo>
                  <a:pt x="581505" y="2533"/>
                </a:lnTo>
                <a:close/>
              </a:path>
              <a:path w="809625" h="172720">
                <a:moveTo>
                  <a:pt x="631015" y="125056"/>
                </a:moveTo>
                <a:lnTo>
                  <a:pt x="606176" y="125056"/>
                </a:lnTo>
                <a:lnTo>
                  <a:pt x="623652" y="169807"/>
                </a:lnTo>
                <a:lnTo>
                  <a:pt x="649098" y="169807"/>
                </a:lnTo>
                <a:lnTo>
                  <a:pt x="631015" y="125056"/>
                </a:lnTo>
                <a:close/>
              </a:path>
              <a:path w="809625" h="172720">
                <a:moveTo>
                  <a:pt x="590921" y="25836"/>
                </a:moveTo>
                <a:lnTo>
                  <a:pt x="567540" y="25836"/>
                </a:lnTo>
                <a:lnTo>
                  <a:pt x="598720" y="105549"/>
                </a:lnTo>
                <a:lnTo>
                  <a:pt x="623132" y="105549"/>
                </a:lnTo>
                <a:lnTo>
                  <a:pt x="590921" y="25836"/>
                </a:lnTo>
                <a:close/>
              </a:path>
              <a:path w="809625" h="172720">
                <a:moveTo>
                  <a:pt x="749926" y="2533"/>
                </a:moveTo>
                <a:lnTo>
                  <a:pt x="670342" y="2533"/>
                </a:lnTo>
                <a:lnTo>
                  <a:pt x="670343" y="169723"/>
                </a:lnTo>
                <a:lnTo>
                  <a:pt x="694587" y="169723"/>
                </a:lnTo>
                <a:lnTo>
                  <a:pt x="694586" y="99636"/>
                </a:lnTo>
                <a:lnTo>
                  <a:pt x="758937" y="99636"/>
                </a:lnTo>
                <a:lnTo>
                  <a:pt x="758576" y="99133"/>
                </a:lnTo>
                <a:lnTo>
                  <a:pt x="769274" y="97186"/>
                </a:lnTo>
                <a:lnTo>
                  <a:pt x="778624" y="94013"/>
                </a:lnTo>
                <a:lnTo>
                  <a:pt x="786624" y="89620"/>
                </a:lnTo>
                <a:lnTo>
                  <a:pt x="793275" y="84016"/>
                </a:lnTo>
                <a:lnTo>
                  <a:pt x="796936" y="79287"/>
                </a:lnTo>
                <a:lnTo>
                  <a:pt x="694841" y="79287"/>
                </a:lnTo>
                <a:lnTo>
                  <a:pt x="694841" y="22882"/>
                </a:lnTo>
                <a:lnTo>
                  <a:pt x="798237" y="22882"/>
                </a:lnTo>
                <a:lnTo>
                  <a:pt x="797422" y="21352"/>
                </a:lnTo>
                <a:lnTo>
                  <a:pt x="791301" y="14610"/>
                </a:lnTo>
                <a:lnTo>
                  <a:pt x="783511" y="9337"/>
                </a:lnTo>
                <a:lnTo>
                  <a:pt x="774017" y="5562"/>
                </a:lnTo>
                <a:lnTo>
                  <a:pt x="762822" y="3292"/>
                </a:lnTo>
                <a:lnTo>
                  <a:pt x="749926" y="2533"/>
                </a:lnTo>
                <a:close/>
              </a:path>
              <a:path w="809625" h="172720">
                <a:moveTo>
                  <a:pt x="758937" y="99636"/>
                </a:moveTo>
                <a:lnTo>
                  <a:pt x="730051" y="99636"/>
                </a:lnTo>
                <a:lnTo>
                  <a:pt x="779482" y="169723"/>
                </a:lnTo>
                <a:lnTo>
                  <a:pt x="809209" y="169723"/>
                </a:lnTo>
                <a:lnTo>
                  <a:pt x="758937" y="99636"/>
                </a:lnTo>
                <a:close/>
              </a:path>
              <a:path w="809625" h="172720">
                <a:moveTo>
                  <a:pt x="798237" y="22882"/>
                </a:moveTo>
                <a:lnTo>
                  <a:pt x="747953" y="22882"/>
                </a:lnTo>
                <a:lnTo>
                  <a:pt x="755889" y="23311"/>
                </a:lnTo>
                <a:lnTo>
                  <a:pt x="762733" y="24603"/>
                </a:lnTo>
                <a:lnTo>
                  <a:pt x="781362" y="60626"/>
                </a:lnTo>
                <a:lnTo>
                  <a:pt x="778623" y="67805"/>
                </a:lnTo>
                <a:lnTo>
                  <a:pt x="747958" y="79287"/>
                </a:lnTo>
                <a:lnTo>
                  <a:pt x="796936" y="79287"/>
                </a:lnTo>
                <a:lnTo>
                  <a:pt x="798510" y="77255"/>
                </a:lnTo>
                <a:lnTo>
                  <a:pt x="802258" y="69378"/>
                </a:lnTo>
                <a:lnTo>
                  <a:pt x="804451" y="60626"/>
                </a:lnTo>
                <a:lnTo>
                  <a:pt x="804513" y="60376"/>
                </a:lnTo>
                <a:lnTo>
                  <a:pt x="805267" y="50241"/>
                </a:lnTo>
                <a:lnTo>
                  <a:pt x="804398" y="39175"/>
                </a:lnTo>
                <a:lnTo>
                  <a:pt x="801856" y="29805"/>
                </a:lnTo>
                <a:lnTo>
                  <a:pt x="801785" y="29543"/>
                </a:lnTo>
                <a:lnTo>
                  <a:pt x="798237" y="22882"/>
                </a:lnTo>
                <a:close/>
              </a:path>
            </a:pathLst>
          </a:custGeom>
          <a:solidFill>
            <a:srgbClr val="FD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8895" y="219523"/>
            <a:ext cx="227286" cy="20854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220200" y="3666515"/>
            <a:ext cx="8562975" cy="6019165"/>
            <a:chOff x="9220200" y="3666515"/>
            <a:chExt cx="8562975" cy="6019165"/>
          </a:xfrm>
        </p:grpSpPr>
        <p:sp>
          <p:nvSpPr>
            <p:cNvPr id="7" name="object 7"/>
            <p:cNvSpPr/>
            <p:nvPr/>
          </p:nvSpPr>
          <p:spPr>
            <a:xfrm>
              <a:off x="9220200" y="6761759"/>
              <a:ext cx="4210050" cy="2924175"/>
            </a:xfrm>
            <a:custGeom>
              <a:avLst/>
              <a:gdLst/>
              <a:ahLst/>
              <a:cxnLst/>
              <a:rect l="l" t="t" r="r" b="b"/>
              <a:pathLst>
                <a:path w="4210050" h="2924175">
                  <a:moveTo>
                    <a:pt x="4210050" y="0"/>
                  </a:moveTo>
                  <a:lnTo>
                    <a:pt x="0" y="0"/>
                  </a:lnTo>
                  <a:lnTo>
                    <a:pt x="0" y="2923666"/>
                  </a:lnTo>
                  <a:lnTo>
                    <a:pt x="4210050" y="2923666"/>
                  </a:lnTo>
                  <a:lnTo>
                    <a:pt x="4210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0475" y="6761670"/>
              <a:ext cx="2200275" cy="121900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220200" y="3666616"/>
              <a:ext cx="4210050" cy="2952750"/>
            </a:xfrm>
            <a:custGeom>
              <a:avLst/>
              <a:gdLst/>
              <a:ahLst/>
              <a:cxnLst/>
              <a:rect l="l" t="t" r="r" b="b"/>
              <a:pathLst>
                <a:path w="4210050" h="2952750">
                  <a:moveTo>
                    <a:pt x="4210050" y="0"/>
                  </a:moveTo>
                  <a:lnTo>
                    <a:pt x="0" y="0"/>
                  </a:lnTo>
                  <a:lnTo>
                    <a:pt x="0" y="2952241"/>
                  </a:lnTo>
                  <a:lnTo>
                    <a:pt x="4210050" y="2952241"/>
                  </a:lnTo>
                  <a:lnTo>
                    <a:pt x="4210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4300" y="3666540"/>
              <a:ext cx="1828800" cy="114282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573125" y="3666515"/>
              <a:ext cx="4210050" cy="6019165"/>
            </a:xfrm>
            <a:custGeom>
              <a:avLst/>
              <a:gdLst/>
              <a:ahLst/>
              <a:cxnLst/>
              <a:rect l="l" t="t" r="r" b="b"/>
              <a:pathLst>
                <a:path w="4210050" h="6019165">
                  <a:moveTo>
                    <a:pt x="4210050" y="0"/>
                  </a:moveTo>
                  <a:lnTo>
                    <a:pt x="0" y="0"/>
                  </a:lnTo>
                  <a:lnTo>
                    <a:pt x="0" y="6018911"/>
                  </a:lnTo>
                  <a:lnTo>
                    <a:pt x="4210050" y="6018911"/>
                  </a:lnTo>
                  <a:lnTo>
                    <a:pt x="4210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16275" y="3666616"/>
              <a:ext cx="1866900" cy="2228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34525" y="3942714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38125" y="0"/>
                  </a:moveTo>
                  <a:lnTo>
                    <a:pt x="190117" y="4840"/>
                  </a:lnTo>
                  <a:lnTo>
                    <a:pt x="145411" y="18722"/>
                  </a:lnTo>
                  <a:lnTo>
                    <a:pt x="104961" y="40685"/>
                  </a:lnTo>
                  <a:lnTo>
                    <a:pt x="69723" y="69770"/>
                  </a:lnTo>
                  <a:lnTo>
                    <a:pt x="40652" y="105016"/>
                  </a:lnTo>
                  <a:lnTo>
                    <a:pt x="18704" y="145464"/>
                  </a:lnTo>
                  <a:lnTo>
                    <a:pt x="4835" y="190153"/>
                  </a:lnTo>
                  <a:lnTo>
                    <a:pt x="0" y="238125"/>
                  </a:lnTo>
                  <a:lnTo>
                    <a:pt x="4835" y="286096"/>
                  </a:lnTo>
                  <a:lnTo>
                    <a:pt x="18704" y="330785"/>
                  </a:lnTo>
                  <a:lnTo>
                    <a:pt x="40652" y="371233"/>
                  </a:lnTo>
                  <a:lnTo>
                    <a:pt x="69723" y="406479"/>
                  </a:lnTo>
                  <a:lnTo>
                    <a:pt x="104961" y="435564"/>
                  </a:lnTo>
                  <a:lnTo>
                    <a:pt x="145411" y="457527"/>
                  </a:lnTo>
                  <a:lnTo>
                    <a:pt x="190117" y="471409"/>
                  </a:lnTo>
                  <a:lnTo>
                    <a:pt x="238125" y="476250"/>
                  </a:lnTo>
                  <a:lnTo>
                    <a:pt x="286132" y="471409"/>
                  </a:lnTo>
                  <a:lnTo>
                    <a:pt x="330838" y="457527"/>
                  </a:lnTo>
                  <a:lnTo>
                    <a:pt x="371288" y="435564"/>
                  </a:lnTo>
                  <a:lnTo>
                    <a:pt x="406526" y="406479"/>
                  </a:lnTo>
                  <a:lnTo>
                    <a:pt x="435597" y="371233"/>
                  </a:lnTo>
                  <a:lnTo>
                    <a:pt x="457545" y="330785"/>
                  </a:lnTo>
                  <a:lnTo>
                    <a:pt x="471414" y="286096"/>
                  </a:lnTo>
                  <a:lnTo>
                    <a:pt x="476250" y="238125"/>
                  </a:lnTo>
                  <a:lnTo>
                    <a:pt x="471414" y="190153"/>
                  </a:lnTo>
                  <a:lnTo>
                    <a:pt x="457545" y="145464"/>
                  </a:lnTo>
                  <a:lnTo>
                    <a:pt x="435597" y="105016"/>
                  </a:lnTo>
                  <a:lnTo>
                    <a:pt x="406526" y="69770"/>
                  </a:lnTo>
                  <a:lnTo>
                    <a:pt x="371288" y="40685"/>
                  </a:lnTo>
                  <a:lnTo>
                    <a:pt x="330838" y="18722"/>
                  </a:lnTo>
                  <a:lnTo>
                    <a:pt x="286132" y="4840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FD6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7892" y="220091"/>
            <a:ext cx="377507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Операционные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и</a:t>
            </a:r>
            <a:r>
              <a:rPr sz="950" spc="254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финансовые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результаты,</a:t>
            </a:r>
            <a:r>
              <a:rPr sz="950" spc="114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1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квартал</a:t>
            </a:r>
            <a:r>
              <a:rPr sz="950" spc="220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2026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B1B1B1"/>
                </a:solidFill>
                <a:latin typeface="Microsoft Sans Serif"/>
                <a:cs typeface="Microsoft Sans Serif"/>
              </a:rPr>
              <a:t>года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Финансовые</a:t>
            </a:r>
            <a:r>
              <a:rPr spc="-114" dirty="0"/>
              <a:t> </a:t>
            </a:r>
            <a:r>
              <a:rPr spc="-50" dirty="0"/>
              <a:t>результаты</a:t>
            </a:r>
            <a:r>
              <a:rPr spc="-145" dirty="0"/>
              <a:t> </a:t>
            </a:r>
            <a:r>
              <a:rPr dirty="0"/>
              <a:t>«Солара»</a:t>
            </a:r>
            <a:r>
              <a:rPr spc="-110" dirty="0"/>
              <a:t> </a:t>
            </a:r>
            <a:r>
              <a:rPr dirty="0"/>
              <a:t>за</a:t>
            </a:r>
            <a:r>
              <a:rPr spc="-110" dirty="0"/>
              <a:t> </a:t>
            </a:r>
            <a:r>
              <a:rPr dirty="0"/>
              <a:t>1</a:t>
            </a:r>
            <a:r>
              <a:rPr spc="-110" dirty="0"/>
              <a:t> </a:t>
            </a:r>
            <a:r>
              <a:rPr dirty="0"/>
              <a:t>кв.</a:t>
            </a:r>
            <a:r>
              <a:rPr spc="-150" dirty="0"/>
              <a:t> </a:t>
            </a:r>
            <a:r>
              <a:rPr dirty="0"/>
              <a:t>2026</a:t>
            </a:r>
            <a:r>
              <a:rPr spc="-110" dirty="0"/>
              <a:t> </a:t>
            </a:r>
            <a:r>
              <a:rPr spc="-25" dirty="0"/>
              <a:t>г.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0855" y="2875915"/>
            <a:ext cx="456501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Ключевые</a:t>
            </a:r>
            <a:r>
              <a:rPr sz="2000" b="1" spc="-9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финансовые</a:t>
            </a:r>
            <a:r>
              <a:rPr sz="2000" b="1" spc="-9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показатели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07500" y="2875915"/>
            <a:ext cx="7334884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Факторы,</a:t>
            </a:r>
            <a:r>
              <a:rPr sz="2000" b="1" spc="-3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влияющие</a:t>
            </a:r>
            <a:r>
              <a:rPr sz="2000" b="1" spc="-6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на</a:t>
            </a:r>
            <a:r>
              <a:rPr sz="2000" b="1" spc="-6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финансовый</a:t>
            </a:r>
            <a:r>
              <a:rPr sz="2000" b="1" spc="-35" dirty="0">
                <a:solidFill>
                  <a:srgbClr val="1B1E22"/>
                </a:solidFill>
                <a:latin typeface="Arial"/>
                <a:cs typeface="Arial"/>
              </a:rPr>
              <a:t> результат</a:t>
            </a:r>
            <a:r>
              <a:rPr sz="2000" b="1" spc="-7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«Солара»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4825" y="3666515"/>
            <a:ext cx="8572500" cy="6019165"/>
            <a:chOff x="504825" y="3666515"/>
            <a:chExt cx="8572500" cy="6019165"/>
          </a:xfrm>
        </p:grpSpPr>
        <p:sp>
          <p:nvSpPr>
            <p:cNvPr id="19" name="object 19"/>
            <p:cNvSpPr/>
            <p:nvPr/>
          </p:nvSpPr>
          <p:spPr>
            <a:xfrm>
              <a:off x="504825" y="3666515"/>
              <a:ext cx="8572500" cy="6019165"/>
            </a:xfrm>
            <a:custGeom>
              <a:avLst/>
              <a:gdLst/>
              <a:ahLst/>
              <a:cxnLst/>
              <a:rect l="l" t="t" r="r" b="b"/>
              <a:pathLst>
                <a:path w="8572500" h="6019165">
                  <a:moveTo>
                    <a:pt x="8572500" y="0"/>
                  </a:moveTo>
                  <a:lnTo>
                    <a:pt x="0" y="0"/>
                  </a:lnTo>
                  <a:lnTo>
                    <a:pt x="0" y="6018911"/>
                  </a:lnTo>
                  <a:lnTo>
                    <a:pt x="8572500" y="6018911"/>
                  </a:lnTo>
                  <a:lnTo>
                    <a:pt x="8572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775" y="8637904"/>
              <a:ext cx="219075" cy="21894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185862" y="8620759"/>
            <a:ext cx="185801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Выручка,</a:t>
            </a:r>
            <a:r>
              <a:rPr sz="1550" spc="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млрд</a:t>
            </a:r>
            <a:r>
              <a:rPr sz="1550" spc="12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руб.</a:t>
            </a:r>
            <a:endParaRPr sz="155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533650" y="5180838"/>
            <a:ext cx="4953000" cy="3676015"/>
            <a:chOff x="2533650" y="5180838"/>
            <a:chExt cx="4953000" cy="367601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2850" y="8637904"/>
              <a:ext cx="219075" cy="21894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533650" y="5180837"/>
              <a:ext cx="4076700" cy="2124075"/>
            </a:xfrm>
            <a:custGeom>
              <a:avLst/>
              <a:gdLst/>
              <a:ahLst/>
              <a:cxnLst/>
              <a:rect l="l" t="t" r="r" b="b"/>
              <a:pathLst>
                <a:path w="4076700" h="2124075">
                  <a:moveTo>
                    <a:pt x="752475" y="0"/>
                  </a:moveTo>
                  <a:lnTo>
                    <a:pt x="0" y="0"/>
                  </a:lnTo>
                  <a:lnTo>
                    <a:pt x="0" y="2123694"/>
                  </a:lnTo>
                  <a:lnTo>
                    <a:pt x="752475" y="2123694"/>
                  </a:lnTo>
                  <a:lnTo>
                    <a:pt x="752475" y="0"/>
                  </a:lnTo>
                  <a:close/>
                </a:path>
                <a:path w="4076700" h="2124075">
                  <a:moveTo>
                    <a:pt x="4076700" y="133223"/>
                  </a:moveTo>
                  <a:lnTo>
                    <a:pt x="3324225" y="133223"/>
                  </a:lnTo>
                  <a:lnTo>
                    <a:pt x="3324225" y="2123694"/>
                  </a:lnTo>
                  <a:lnTo>
                    <a:pt x="4076700" y="2123694"/>
                  </a:lnTo>
                  <a:lnTo>
                    <a:pt x="4076700" y="133223"/>
                  </a:lnTo>
                  <a:close/>
                </a:path>
              </a:pathLst>
            </a:custGeom>
            <a:solidFill>
              <a:srgbClr val="FD6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19475" y="7304493"/>
              <a:ext cx="4067175" cy="542925"/>
            </a:xfrm>
            <a:custGeom>
              <a:avLst/>
              <a:gdLst/>
              <a:ahLst/>
              <a:cxnLst/>
              <a:rect l="l" t="t" r="r" b="b"/>
              <a:pathLst>
                <a:path w="4067175" h="542925">
                  <a:moveTo>
                    <a:pt x="742950" y="76"/>
                  </a:moveTo>
                  <a:lnTo>
                    <a:pt x="0" y="76"/>
                  </a:lnTo>
                  <a:lnTo>
                    <a:pt x="0" y="276263"/>
                  </a:lnTo>
                  <a:lnTo>
                    <a:pt x="742950" y="276263"/>
                  </a:lnTo>
                  <a:lnTo>
                    <a:pt x="742950" y="76"/>
                  </a:lnTo>
                  <a:close/>
                </a:path>
                <a:path w="4067175" h="542925">
                  <a:moveTo>
                    <a:pt x="4067175" y="0"/>
                  </a:moveTo>
                  <a:lnTo>
                    <a:pt x="3314700" y="0"/>
                  </a:lnTo>
                  <a:lnTo>
                    <a:pt x="3314700" y="542836"/>
                  </a:lnTo>
                  <a:lnTo>
                    <a:pt x="4067175" y="542836"/>
                  </a:lnTo>
                  <a:lnTo>
                    <a:pt x="4067175" y="0"/>
                  </a:lnTo>
                  <a:close/>
                </a:path>
              </a:pathLst>
            </a:custGeom>
            <a:solidFill>
              <a:srgbClr val="566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073778" y="8620759"/>
            <a:ext cx="169037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OIBDA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,</a:t>
            </a:r>
            <a:r>
              <a:rPr sz="1550" spc="1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млрд</a:t>
            </a:r>
            <a:r>
              <a:rPr sz="1550" spc="1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руб.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39008" y="4842573"/>
            <a:ext cx="330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B1E22"/>
                </a:solidFill>
                <a:latin typeface="Arial MT"/>
                <a:cs typeface="Arial MT"/>
              </a:rPr>
              <a:t>3,1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70346" y="4938712"/>
            <a:ext cx="330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B1E22"/>
                </a:solidFill>
                <a:latin typeface="Arial MT"/>
                <a:cs typeface="Arial MT"/>
              </a:rPr>
              <a:t>2,9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862326" y="4209415"/>
            <a:ext cx="3444875" cy="719455"/>
            <a:chOff x="2862326" y="4209415"/>
            <a:chExt cx="3444875" cy="719455"/>
          </a:xfrm>
        </p:grpSpPr>
        <p:sp>
          <p:nvSpPr>
            <p:cNvPr id="30" name="object 30"/>
            <p:cNvSpPr/>
            <p:nvPr/>
          </p:nvSpPr>
          <p:spPr>
            <a:xfrm>
              <a:off x="2862326" y="4461763"/>
              <a:ext cx="3444875" cy="466725"/>
            </a:xfrm>
            <a:custGeom>
              <a:avLst/>
              <a:gdLst/>
              <a:ahLst/>
              <a:cxnLst/>
              <a:rect l="l" t="t" r="r" b="b"/>
              <a:pathLst>
                <a:path w="3444875" h="466725">
                  <a:moveTo>
                    <a:pt x="76200" y="336550"/>
                  </a:moveTo>
                  <a:lnTo>
                    <a:pt x="73190" y="321767"/>
                  </a:lnTo>
                  <a:lnTo>
                    <a:pt x="64998" y="309651"/>
                  </a:lnTo>
                  <a:lnTo>
                    <a:pt x="52882" y="301459"/>
                  </a:lnTo>
                  <a:lnTo>
                    <a:pt x="44450" y="299745"/>
                  </a:lnTo>
                  <a:lnTo>
                    <a:pt x="44450" y="298450"/>
                  </a:lnTo>
                  <a:lnTo>
                    <a:pt x="44450" y="9525"/>
                  </a:lnTo>
                  <a:lnTo>
                    <a:pt x="31750" y="9525"/>
                  </a:lnTo>
                  <a:lnTo>
                    <a:pt x="31750" y="299745"/>
                  </a:lnTo>
                  <a:lnTo>
                    <a:pt x="23241" y="301459"/>
                  </a:lnTo>
                  <a:lnTo>
                    <a:pt x="11137" y="309651"/>
                  </a:lnTo>
                  <a:lnTo>
                    <a:pt x="2984" y="321767"/>
                  </a:lnTo>
                  <a:lnTo>
                    <a:pt x="0" y="336550"/>
                  </a:lnTo>
                  <a:lnTo>
                    <a:pt x="2984" y="351409"/>
                  </a:lnTo>
                  <a:lnTo>
                    <a:pt x="11137" y="363512"/>
                  </a:lnTo>
                  <a:lnTo>
                    <a:pt x="23241" y="371665"/>
                  </a:lnTo>
                  <a:lnTo>
                    <a:pt x="38100" y="374650"/>
                  </a:lnTo>
                  <a:lnTo>
                    <a:pt x="52882" y="371665"/>
                  </a:lnTo>
                  <a:lnTo>
                    <a:pt x="64998" y="363512"/>
                  </a:lnTo>
                  <a:lnTo>
                    <a:pt x="73190" y="351409"/>
                  </a:lnTo>
                  <a:lnTo>
                    <a:pt x="76200" y="336550"/>
                  </a:lnTo>
                  <a:close/>
                </a:path>
                <a:path w="3444875" h="466725">
                  <a:moveTo>
                    <a:pt x="3444748" y="339852"/>
                  </a:moveTo>
                  <a:lnTo>
                    <a:pt x="3387598" y="339852"/>
                  </a:lnTo>
                  <a:lnTo>
                    <a:pt x="3387725" y="0"/>
                  </a:lnTo>
                  <a:lnTo>
                    <a:pt x="3375025" y="0"/>
                  </a:lnTo>
                  <a:lnTo>
                    <a:pt x="3374898" y="339852"/>
                  </a:lnTo>
                  <a:lnTo>
                    <a:pt x="3317748" y="339852"/>
                  </a:lnTo>
                  <a:lnTo>
                    <a:pt x="3381248" y="466725"/>
                  </a:lnTo>
                  <a:lnTo>
                    <a:pt x="3438448" y="352425"/>
                  </a:lnTo>
                  <a:lnTo>
                    <a:pt x="3444748" y="339852"/>
                  </a:lnTo>
                  <a:close/>
                </a:path>
              </a:pathLst>
            </a:custGeom>
            <a:solidFill>
              <a:srgbClr val="1B1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00426" y="4376039"/>
              <a:ext cx="3343275" cy="100330"/>
            </a:xfrm>
            <a:custGeom>
              <a:avLst/>
              <a:gdLst/>
              <a:ahLst/>
              <a:cxnLst/>
              <a:rect l="l" t="t" r="r" b="b"/>
              <a:pathLst>
                <a:path w="3343275" h="100329">
                  <a:moveTo>
                    <a:pt x="104775" y="0"/>
                  </a:moveTo>
                  <a:lnTo>
                    <a:pt x="3244088" y="0"/>
                  </a:lnTo>
                </a:path>
                <a:path w="3343275" h="100329">
                  <a:moveTo>
                    <a:pt x="99949" y="0"/>
                  </a:moveTo>
                  <a:lnTo>
                    <a:pt x="61025" y="7868"/>
                  </a:lnTo>
                  <a:lnTo>
                    <a:pt x="29257" y="29321"/>
                  </a:lnTo>
                  <a:lnTo>
                    <a:pt x="7848" y="61132"/>
                  </a:lnTo>
                  <a:lnTo>
                    <a:pt x="0" y="100075"/>
                  </a:lnTo>
                </a:path>
                <a:path w="3343275" h="100329">
                  <a:moveTo>
                    <a:pt x="3243199" y="0"/>
                  </a:moveTo>
                  <a:lnTo>
                    <a:pt x="3282142" y="7868"/>
                  </a:lnTo>
                  <a:lnTo>
                    <a:pt x="3313953" y="29321"/>
                  </a:lnTo>
                  <a:lnTo>
                    <a:pt x="3335406" y="61132"/>
                  </a:lnTo>
                  <a:lnTo>
                    <a:pt x="3343275" y="100075"/>
                  </a:lnTo>
                </a:path>
              </a:pathLst>
            </a:custGeom>
            <a:ln w="12700">
              <a:solidFill>
                <a:srgbClr val="1B1E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00525" y="4209415"/>
              <a:ext cx="733425" cy="304800"/>
            </a:xfrm>
            <a:custGeom>
              <a:avLst/>
              <a:gdLst/>
              <a:ahLst/>
              <a:cxnLst/>
              <a:rect l="l" t="t" r="r" b="b"/>
              <a:pathLst>
                <a:path w="733425" h="304800">
                  <a:moveTo>
                    <a:pt x="581025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34"/>
                  </a:lnTo>
                  <a:lnTo>
                    <a:pt x="29394" y="242364"/>
                  </a:lnTo>
                  <a:lnTo>
                    <a:pt x="62380" y="275368"/>
                  </a:lnTo>
                  <a:lnTo>
                    <a:pt x="104217" y="297021"/>
                  </a:lnTo>
                  <a:lnTo>
                    <a:pt x="152400" y="304800"/>
                  </a:lnTo>
                  <a:lnTo>
                    <a:pt x="581025" y="304800"/>
                  </a:lnTo>
                  <a:lnTo>
                    <a:pt x="629207" y="297021"/>
                  </a:lnTo>
                  <a:lnTo>
                    <a:pt x="671044" y="275368"/>
                  </a:lnTo>
                  <a:lnTo>
                    <a:pt x="704030" y="242364"/>
                  </a:lnTo>
                  <a:lnTo>
                    <a:pt x="725658" y="200534"/>
                  </a:lnTo>
                  <a:lnTo>
                    <a:pt x="733425" y="152400"/>
                  </a:lnTo>
                  <a:lnTo>
                    <a:pt x="725658" y="104217"/>
                  </a:lnTo>
                  <a:lnTo>
                    <a:pt x="704030" y="62380"/>
                  </a:lnTo>
                  <a:lnTo>
                    <a:pt x="671044" y="29394"/>
                  </a:lnTo>
                  <a:lnTo>
                    <a:pt x="629207" y="7766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D6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365625" y="4206176"/>
            <a:ext cx="4133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6%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35045" y="7275448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−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0,4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61175" y="7428230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−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0,8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20200" y="3666616"/>
            <a:ext cx="4210050" cy="295275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65"/>
              </a:spcBef>
            </a:pPr>
            <a:endParaRPr sz="1550">
              <a:latin typeface="Times New Roman"/>
              <a:cs typeface="Times New Roman"/>
            </a:endParaRPr>
          </a:p>
          <a:p>
            <a:pPr marL="443865">
              <a:lnSpc>
                <a:spcPct val="100000"/>
              </a:lnSpc>
            </a:pPr>
            <a:r>
              <a:rPr sz="1550" spc="-25" dirty="0">
                <a:solidFill>
                  <a:srgbClr val="FAFAFA"/>
                </a:solidFill>
                <a:latin typeface="Arial MT"/>
                <a:cs typeface="Arial MT"/>
              </a:rPr>
              <a:t>01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550">
              <a:latin typeface="Arial MT"/>
              <a:cs typeface="Arial MT"/>
            </a:endParaRPr>
          </a:p>
          <a:p>
            <a:pPr marL="315595">
              <a:lnSpc>
                <a:spcPts val="2055"/>
              </a:lnSpc>
            </a:pP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Разовые</a:t>
            </a:r>
            <a:r>
              <a:rPr sz="1800" spc="-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эффекты</a:t>
            </a:r>
            <a:r>
              <a:rPr sz="1800" spc="-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от</a:t>
            </a:r>
            <a:r>
              <a:rPr sz="1800" spc="-8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закрытия</a:t>
            </a:r>
            <a:endParaRPr sz="1800">
              <a:latin typeface="Microsoft Sans Serif"/>
              <a:cs typeface="Microsoft Sans Serif"/>
            </a:endParaRPr>
          </a:p>
          <a:p>
            <a:pPr marL="315595">
              <a:lnSpc>
                <a:spcPts val="1950"/>
              </a:lnSpc>
            </a:pP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направлений,</a:t>
            </a:r>
            <a:r>
              <a:rPr sz="1800" spc="-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связанных</a:t>
            </a:r>
            <a:endParaRPr sz="1800">
              <a:latin typeface="Microsoft Sans Serif"/>
              <a:cs typeface="Microsoft Sans Serif"/>
            </a:endParaRPr>
          </a:p>
          <a:p>
            <a:pPr marL="315595">
              <a:lnSpc>
                <a:spcPts val="1950"/>
              </a:lnSpc>
            </a:pP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с</a:t>
            </a:r>
            <a:r>
              <a:rPr sz="1800" spc="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пересмотром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 продуктового</a:t>
            </a:r>
            <a:endParaRPr sz="1800">
              <a:latin typeface="Microsoft Sans Serif"/>
              <a:cs typeface="Microsoft Sans Serif"/>
            </a:endParaRPr>
          </a:p>
          <a:p>
            <a:pPr marL="315595" marR="1631950">
              <a:lnSpc>
                <a:spcPts val="1950"/>
              </a:lnSpc>
              <a:spcBef>
                <a:spcPts val="135"/>
              </a:spcBef>
            </a:pP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портфеля,</a:t>
            </a:r>
            <a:r>
              <a:rPr sz="1800" spc="-3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а</a:t>
            </a:r>
            <a:r>
              <a:rPr sz="1800" spc="-1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также</a:t>
            </a:r>
            <a:r>
              <a:rPr sz="1800" spc="-8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от </a:t>
            </a:r>
            <a:r>
              <a:rPr sz="18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оптимизации</a:t>
            </a:r>
            <a:r>
              <a:rPr sz="1800" spc="-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штата сотрудников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23094" y="8892222"/>
            <a:ext cx="3098165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Перенос</a:t>
            </a:r>
            <a:r>
              <a:rPr sz="1800" spc="-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сроков</a:t>
            </a:r>
            <a:r>
              <a:rPr sz="18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по</a:t>
            </a:r>
            <a:r>
              <a:rPr sz="1800" spc="-5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крупному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55"/>
              </a:lnSpc>
            </a:pP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государственному</a:t>
            </a:r>
            <a:r>
              <a:rPr sz="1800" spc="-1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проекту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534525" y="7028306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38125" y="0"/>
                </a:moveTo>
                <a:lnTo>
                  <a:pt x="190117" y="4840"/>
                </a:lnTo>
                <a:lnTo>
                  <a:pt x="145411" y="18722"/>
                </a:lnTo>
                <a:lnTo>
                  <a:pt x="104961" y="40685"/>
                </a:lnTo>
                <a:lnTo>
                  <a:pt x="69723" y="69770"/>
                </a:lnTo>
                <a:lnTo>
                  <a:pt x="40652" y="105016"/>
                </a:lnTo>
                <a:lnTo>
                  <a:pt x="18704" y="145464"/>
                </a:lnTo>
                <a:lnTo>
                  <a:pt x="4835" y="190153"/>
                </a:lnTo>
                <a:lnTo>
                  <a:pt x="0" y="238124"/>
                </a:lnTo>
                <a:lnTo>
                  <a:pt x="4835" y="286132"/>
                </a:lnTo>
                <a:lnTo>
                  <a:pt x="18704" y="330838"/>
                </a:lnTo>
                <a:lnTo>
                  <a:pt x="40652" y="371288"/>
                </a:lnTo>
                <a:lnTo>
                  <a:pt x="69723" y="406526"/>
                </a:lnTo>
                <a:lnTo>
                  <a:pt x="104961" y="435597"/>
                </a:lnTo>
                <a:lnTo>
                  <a:pt x="145411" y="457545"/>
                </a:lnTo>
                <a:lnTo>
                  <a:pt x="190117" y="471414"/>
                </a:lnTo>
                <a:lnTo>
                  <a:pt x="238125" y="476249"/>
                </a:lnTo>
                <a:lnTo>
                  <a:pt x="286132" y="471414"/>
                </a:lnTo>
                <a:lnTo>
                  <a:pt x="330838" y="457545"/>
                </a:lnTo>
                <a:lnTo>
                  <a:pt x="371288" y="435597"/>
                </a:lnTo>
                <a:lnTo>
                  <a:pt x="406526" y="406526"/>
                </a:lnTo>
                <a:lnTo>
                  <a:pt x="435597" y="371288"/>
                </a:lnTo>
                <a:lnTo>
                  <a:pt x="457545" y="330838"/>
                </a:lnTo>
                <a:lnTo>
                  <a:pt x="471414" y="286132"/>
                </a:lnTo>
                <a:lnTo>
                  <a:pt x="476250" y="238124"/>
                </a:lnTo>
                <a:lnTo>
                  <a:pt x="471414" y="190153"/>
                </a:lnTo>
                <a:lnTo>
                  <a:pt x="457545" y="145464"/>
                </a:lnTo>
                <a:lnTo>
                  <a:pt x="435597" y="105016"/>
                </a:lnTo>
                <a:lnTo>
                  <a:pt x="406526" y="69770"/>
                </a:lnTo>
                <a:lnTo>
                  <a:pt x="371288" y="40685"/>
                </a:lnTo>
                <a:lnTo>
                  <a:pt x="330838" y="18722"/>
                </a:lnTo>
                <a:lnTo>
                  <a:pt x="286132" y="4840"/>
                </a:lnTo>
                <a:lnTo>
                  <a:pt x="238125" y="0"/>
                </a:lnTo>
                <a:close/>
              </a:path>
            </a:pathLst>
          </a:custGeom>
          <a:solidFill>
            <a:srgbClr val="FD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651745" y="7136828"/>
            <a:ext cx="25463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25" dirty="0">
                <a:solidFill>
                  <a:srgbClr val="FAFAFA"/>
                </a:solidFill>
                <a:latin typeface="Arial MT"/>
                <a:cs typeface="Arial MT"/>
              </a:rPr>
              <a:t>02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858875" y="3942715"/>
            <a:ext cx="485775" cy="476250"/>
          </a:xfrm>
          <a:custGeom>
            <a:avLst/>
            <a:gdLst/>
            <a:ahLst/>
            <a:cxnLst/>
            <a:rect l="l" t="t" r="r" b="b"/>
            <a:pathLst>
              <a:path w="485775" h="476250">
                <a:moveTo>
                  <a:pt x="242951" y="0"/>
                </a:moveTo>
                <a:lnTo>
                  <a:pt x="193970" y="4840"/>
                </a:lnTo>
                <a:lnTo>
                  <a:pt x="148357" y="18722"/>
                </a:lnTo>
                <a:lnTo>
                  <a:pt x="107088" y="40685"/>
                </a:lnTo>
                <a:lnTo>
                  <a:pt x="71135" y="69770"/>
                </a:lnTo>
                <a:lnTo>
                  <a:pt x="41476" y="105016"/>
                </a:lnTo>
                <a:lnTo>
                  <a:pt x="19083" y="145464"/>
                </a:lnTo>
                <a:lnTo>
                  <a:pt x="4933" y="190153"/>
                </a:lnTo>
                <a:lnTo>
                  <a:pt x="0" y="238125"/>
                </a:lnTo>
                <a:lnTo>
                  <a:pt x="4933" y="286096"/>
                </a:lnTo>
                <a:lnTo>
                  <a:pt x="19083" y="330785"/>
                </a:lnTo>
                <a:lnTo>
                  <a:pt x="41476" y="371233"/>
                </a:lnTo>
                <a:lnTo>
                  <a:pt x="71135" y="406479"/>
                </a:lnTo>
                <a:lnTo>
                  <a:pt x="107088" y="435564"/>
                </a:lnTo>
                <a:lnTo>
                  <a:pt x="148357" y="457527"/>
                </a:lnTo>
                <a:lnTo>
                  <a:pt x="193970" y="471409"/>
                </a:lnTo>
                <a:lnTo>
                  <a:pt x="242951" y="476250"/>
                </a:lnTo>
                <a:lnTo>
                  <a:pt x="291889" y="471409"/>
                </a:lnTo>
                <a:lnTo>
                  <a:pt x="337470" y="457527"/>
                </a:lnTo>
                <a:lnTo>
                  <a:pt x="378717" y="435564"/>
                </a:lnTo>
                <a:lnTo>
                  <a:pt x="414655" y="406479"/>
                </a:lnTo>
                <a:lnTo>
                  <a:pt x="444305" y="371233"/>
                </a:lnTo>
                <a:lnTo>
                  <a:pt x="466693" y="330785"/>
                </a:lnTo>
                <a:lnTo>
                  <a:pt x="480841" y="286096"/>
                </a:lnTo>
                <a:lnTo>
                  <a:pt x="485775" y="238125"/>
                </a:lnTo>
                <a:lnTo>
                  <a:pt x="480841" y="190153"/>
                </a:lnTo>
                <a:lnTo>
                  <a:pt x="466693" y="145464"/>
                </a:lnTo>
                <a:lnTo>
                  <a:pt x="444305" y="105016"/>
                </a:lnTo>
                <a:lnTo>
                  <a:pt x="414655" y="69770"/>
                </a:lnTo>
                <a:lnTo>
                  <a:pt x="378717" y="40685"/>
                </a:lnTo>
                <a:lnTo>
                  <a:pt x="337470" y="18722"/>
                </a:lnTo>
                <a:lnTo>
                  <a:pt x="291889" y="4840"/>
                </a:lnTo>
                <a:lnTo>
                  <a:pt x="242951" y="0"/>
                </a:lnTo>
                <a:close/>
              </a:path>
            </a:pathLst>
          </a:custGeom>
          <a:solidFill>
            <a:srgbClr val="FD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65"/>
              </a:spcBef>
            </a:pPr>
            <a:endParaRPr/>
          </a:p>
          <a:p>
            <a:pPr marL="425450">
              <a:lnSpc>
                <a:spcPct val="100000"/>
              </a:lnSpc>
            </a:pPr>
            <a:r>
              <a:rPr spc="-25" dirty="0"/>
              <a:t>03</a:t>
            </a:r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pc="-25" dirty="0"/>
          </a:p>
          <a:p>
            <a:pPr marL="342265" marR="226060">
              <a:lnSpc>
                <a:spcPct val="100800"/>
              </a:lnSpc>
            </a:pP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Сезонность,</a:t>
            </a:r>
            <a:r>
              <a:rPr sz="1800" spc="-7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обусловленная </a:t>
            </a:r>
            <a:r>
              <a:rPr sz="18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бюджетными</a:t>
            </a:r>
            <a:r>
              <a:rPr sz="1800" spc="-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циклами</a:t>
            </a:r>
            <a:r>
              <a:rPr sz="1800" spc="-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1B1E22"/>
                </a:solidFill>
                <a:latin typeface="Microsoft Sans Serif"/>
                <a:cs typeface="Microsoft Sans Serif"/>
              </a:rPr>
              <a:t>заказчиков, </a:t>
            </a:r>
            <a:r>
              <a:rPr sz="18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предполагает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получение</a:t>
            </a:r>
            <a:r>
              <a:rPr sz="1800" spc="-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большей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части</a:t>
            </a:r>
            <a:r>
              <a:rPr sz="1800" spc="-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доходов</a:t>
            </a:r>
            <a:r>
              <a:rPr sz="1800" spc="-6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800" spc="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конце</a:t>
            </a:r>
            <a:r>
              <a:rPr sz="1800" spc="-3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года</a:t>
            </a:r>
            <a:endParaRPr sz="1800">
              <a:latin typeface="Microsoft Sans Serif"/>
              <a:cs typeface="Microsoft Sans Serif"/>
            </a:endParaRPr>
          </a:p>
          <a:p>
            <a:pPr marL="342265">
              <a:lnSpc>
                <a:spcPts val="2130"/>
              </a:lnSpc>
              <a:spcBef>
                <a:spcPts val="15"/>
              </a:spcBef>
            </a:pP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при</a:t>
            </a:r>
            <a:r>
              <a:rPr sz="1800" spc="-5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более</a:t>
            </a:r>
            <a:r>
              <a:rPr sz="1800" spc="-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равномерном</a:t>
            </a:r>
            <a:endParaRPr sz="1800">
              <a:latin typeface="Microsoft Sans Serif"/>
              <a:cs typeface="Microsoft Sans Serif"/>
            </a:endParaRPr>
          </a:p>
          <a:p>
            <a:pPr marL="342265">
              <a:lnSpc>
                <a:spcPts val="2130"/>
              </a:lnSpc>
            </a:pPr>
            <a:r>
              <a:rPr sz="18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распределении</a:t>
            </a:r>
            <a:r>
              <a:rPr sz="1800" spc="-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расходов</a:t>
            </a:r>
            <a:r>
              <a:rPr sz="1800" spc="-8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B1E22"/>
                </a:solidFill>
                <a:latin typeface="Microsoft Sans Serif"/>
                <a:cs typeface="Microsoft Sans Serif"/>
              </a:rPr>
              <a:t>по</a:t>
            </a:r>
            <a:r>
              <a:rPr sz="1800" spc="-5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году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6775" y="9240519"/>
            <a:ext cx="59645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Источник:</a:t>
            </a:r>
            <a:r>
              <a:rPr sz="12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1E22"/>
                </a:solidFill>
                <a:latin typeface="Microsoft Sans Serif"/>
                <a:cs typeface="Microsoft Sans Serif"/>
              </a:rPr>
              <a:t>на</a:t>
            </a:r>
            <a:r>
              <a:rPr sz="1200" spc="-5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1E22"/>
                </a:solidFill>
                <a:latin typeface="Microsoft Sans Serif"/>
                <a:cs typeface="Microsoft Sans Serif"/>
              </a:rPr>
              <a:t>основе</a:t>
            </a:r>
            <a:r>
              <a:rPr sz="1200" spc="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управленческих</a:t>
            </a:r>
            <a:r>
              <a:rPr sz="1200" spc="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1E22"/>
                </a:solidFill>
                <a:latin typeface="Microsoft Sans Serif"/>
                <a:cs typeface="Microsoft Sans Serif"/>
              </a:rPr>
              <a:t>данных</a:t>
            </a:r>
            <a:r>
              <a:rPr sz="1200" spc="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200" spc="-3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200" spc="1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1E22"/>
                </a:solidFill>
                <a:latin typeface="Microsoft Sans Serif"/>
                <a:cs typeface="Microsoft Sans Serif"/>
              </a:rPr>
              <a:t>со</a:t>
            </a:r>
            <a:r>
              <a:rPr sz="1200" spc="-5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стандартами</a:t>
            </a:r>
            <a:r>
              <a:rPr sz="1200" spc="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МСФО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40430" y="7967980"/>
            <a:ext cx="960119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1B1E22"/>
                </a:solidFill>
                <a:latin typeface="Microsoft Sans Serif"/>
                <a:cs typeface="Microsoft Sans Serif"/>
              </a:rPr>
              <a:t>1</a:t>
            </a:r>
            <a:r>
              <a:rPr sz="1400" spc="1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кв.</a:t>
            </a:r>
            <a:r>
              <a:rPr sz="1400" spc="-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B1E22"/>
                </a:solidFill>
                <a:latin typeface="Microsoft Sans Serif"/>
                <a:cs typeface="Microsoft Sans Serif"/>
              </a:rPr>
              <a:t>2025</a:t>
            </a:r>
            <a:r>
              <a:rPr sz="1400" spc="-1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400" spc="-95" dirty="0">
                <a:solidFill>
                  <a:srgbClr val="1B1E22"/>
                </a:solidFill>
                <a:latin typeface="Microsoft Sans Serif"/>
                <a:cs typeface="Microsoft Sans Serif"/>
              </a:rPr>
              <a:t>г.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62150" y="7309357"/>
            <a:ext cx="6652895" cy="0"/>
          </a:xfrm>
          <a:custGeom>
            <a:avLst/>
            <a:gdLst/>
            <a:ahLst/>
            <a:cxnLst/>
            <a:rect l="l" t="t" r="r" b="b"/>
            <a:pathLst>
              <a:path w="6652895">
                <a:moveTo>
                  <a:pt x="0" y="0"/>
                </a:moveTo>
                <a:lnTo>
                  <a:pt x="6652514" y="0"/>
                </a:lnTo>
              </a:path>
            </a:pathLst>
          </a:custGeom>
          <a:ln w="12700">
            <a:solidFill>
              <a:srgbClr val="1B1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182995" y="7967980"/>
            <a:ext cx="96075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1B1E22"/>
                </a:solidFill>
                <a:latin typeface="Microsoft Sans Serif"/>
                <a:cs typeface="Microsoft Sans Serif"/>
              </a:rPr>
              <a:t>1</a:t>
            </a:r>
            <a:r>
              <a:rPr sz="1400" spc="2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кв.</a:t>
            </a:r>
            <a:r>
              <a:rPr sz="1400" spc="-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B1E22"/>
                </a:solidFill>
                <a:latin typeface="Microsoft Sans Serif"/>
                <a:cs typeface="Microsoft Sans Serif"/>
              </a:rPr>
              <a:t>2026</a:t>
            </a:r>
            <a:r>
              <a:rPr sz="14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400" spc="-95" dirty="0">
                <a:solidFill>
                  <a:srgbClr val="1B1E22"/>
                </a:solidFill>
                <a:latin typeface="Microsoft Sans Serif"/>
                <a:cs typeface="Microsoft Sans Serif"/>
              </a:rPr>
              <a:t>г.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855" y="232156"/>
            <a:ext cx="946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solidFill>
                  <a:srgbClr val="B1B1B1"/>
                </a:solidFill>
                <a:latin typeface="Arial MT"/>
                <a:cs typeface="Arial MT"/>
              </a:rPr>
              <a:t>5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63" y="609536"/>
            <a:ext cx="18283555" cy="9525"/>
          </a:xfrm>
          <a:custGeom>
            <a:avLst/>
            <a:gdLst/>
            <a:ahLst/>
            <a:cxnLst/>
            <a:rect l="l" t="t" r="r" b="b"/>
            <a:pathLst>
              <a:path w="18283555" h="9525">
                <a:moveTo>
                  <a:pt x="18283236" y="0"/>
                </a:moveTo>
                <a:lnTo>
                  <a:pt x="0" y="0"/>
                </a:lnTo>
                <a:lnTo>
                  <a:pt x="0" y="9525"/>
                </a:lnTo>
                <a:lnTo>
                  <a:pt x="18283236" y="9525"/>
                </a:lnTo>
                <a:lnTo>
                  <a:pt x="18283236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73689" y="237484"/>
            <a:ext cx="809625" cy="172720"/>
          </a:xfrm>
          <a:custGeom>
            <a:avLst/>
            <a:gdLst/>
            <a:ahLst/>
            <a:cxnLst/>
            <a:rect l="l" t="t" r="r" b="b"/>
            <a:pathLst>
              <a:path w="809625" h="172720">
                <a:moveTo>
                  <a:pt x="25181" y="120831"/>
                </a:moveTo>
                <a:lnTo>
                  <a:pt x="0" y="120831"/>
                </a:lnTo>
                <a:lnTo>
                  <a:pt x="3002" y="132722"/>
                </a:lnTo>
                <a:lnTo>
                  <a:pt x="7674" y="142839"/>
                </a:lnTo>
                <a:lnTo>
                  <a:pt x="7781" y="143070"/>
                </a:lnTo>
                <a:lnTo>
                  <a:pt x="14344" y="151883"/>
                </a:lnTo>
                <a:lnTo>
                  <a:pt x="22698" y="159167"/>
                </a:lnTo>
                <a:lnTo>
                  <a:pt x="22786" y="159421"/>
                </a:lnTo>
                <a:lnTo>
                  <a:pt x="32874" y="165122"/>
                </a:lnTo>
                <a:lnTo>
                  <a:pt x="44577" y="169184"/>
                </a:lnTo>
                <a:lnTo>
                  <a:pt x="57806" y="171616"/>
                </a:lnTo>
                <a:lnTo>
                  <a:pt x="72472" y="172424"/>
                </a:lnTo>
                <a:lnTo>
                  <a:pt x="86460" y="171616"/>
                </a:lnTo>
                <a:lnTo>
                  <a:pt x="86846" y="171616"/>
                </a:lnTo>
                <a:lnTo>
                  <a:pt x="99259" y="169184"/>
                </a:lnTo>
                <a:lnTo>
                  <a:pt x="99568" y="169184"/>
                </a:lnTo>
                <a:lnTo>
                  <a:pt x="111166" y="164837"/>
                </a:lnTo>
                <a:lnTo>
                  <a:pt x="120788" y="158914"/>
                </a:lnTo>
                <a:lnTo>
                  <a:pt x="126665" y="153257"/>
                </a:lnTo>
                <a:lnTo>
                  <a:pt x="73586" y="153257"/>
                </a:lnTo>
                <a:lnTo>
                  <a:pt x="56050" y="151304"/>
                </a:lnTo>
                <a:lnTo>
                  <a:pt x="55556" y="151304"/>
                </a:lnTo>
                <a:lnTo>
                  <a:pt x="41255" y="145149"/>
                </a:lnTo>
                <a:lnTo>
                  <a:pt x="31190" y="135016"/>
                </a:lnTo>
                <a:lnTo>
                  <a:pt x="25181" y="120831"/>
                </a:lnTo>
                <a:close/>
              </a:path>
              <a:path w="809625" h="172720">
                <a:moveTo>
                  <a:pt x="68445" y="82"/>
                </a:moveTo>
                <a:lnTo>
                  <a:pt x="31003" y="7245"/>
                </a:lnTo>
                <a:lnTo>
                  <a:pt x="5596" y="37492"/>
                </a:lnTo>
                <a:lnTo>
                  <a:pt x="4540" y="48046"/>
                </a:lnTo>
                <a:lnTo>
                  <a:pt x="5183" y="56517"/>
                </a:lnTo>
                <a:lnTo>
                  <a:pt x="37082" y="88399"/>
                </a:lnTo>
                <a:lnTo>
                  <a:pt x="80350" y="96682"/>
                </a:lnTo>
                <a:lnTo>
                  <a:pt x="89086" y="98564"/>
                </a:lnTo>
                <a:lnTo>
                  <a:pt x="114019" y="133159"/>
                </a:lnTo>
                <a:lnTo>
                  <a:pt x="110421" y="140338"/>
                </a:lnTo>
                <a:lnTo>
                  <a:pt x="73586" y="153257"/>
                </a:lnTo>
                <a:lnTo>
                  <a:pt x="126665" y="153257"/>
                </a:lnTo>
                <a:lnTo>
                  <a:pt x="138351" y="121759"/>
                </a:lnTo>
                <a:lnTo>
                  <a:pt x="137661" y="112989"/>
                </a:lnTo>
                <a:lnTo>
                  <a:pt x="135597" y="105177"/>
                </a:lnTo>
                <a:lnTo>
                  <a:pt x="132285" y="98564"/>
                </a:lnTo>
                <a:lnTo>
                  <a:pt x="132169" y="98332"/>
                </a:lnTo>
                <a:lnTo>
                  <a:pt x="93205" y="77179"/>
                </a:lnTo>
                <a:lnTo>
                  <a:pt x="60479" y="71015"/>
                </a:lnTo>
                <a:lnTo>
                  <a:pt x="52174" y="69177"/>
                </a:lnTo>
                <a:lnTo>
                  <a:pt x="28779" y="37492"/>
                </a:lnTo>
                <a:lnTo>
                  <a:pt x="32293" y="30902"/>
                </a:lnTo>
                <a:lnTo>
                  <a:pt x="68186" y="18830"/>
                </a:lnTo>
                <a:lnTo>
                  <a:pt x="122342" y="18830"/>
                </a:lnTo>
                <a:lnTo>
                  <a:pt x="115387" y="12666"/>
                </a:lnTo>
                <a:lnTo>
                  <a:pt x="106044" y="7245"/>
                </a:lnTo>
                <a:lnTo>
                  <a:pt x="95027" y="3260"/>
                </a:lnTo>
                <a:lnTo>
                  <a:pt x="82504" y="875"/>
                </a:lnTo>
                <a:lnTo>
                  <a:pt x="68445" y="82"/>
                </a:lnTo>
                <a:close/>
              </a:path>
              <a:path w="809625" h="172720">
                <a:moveTo>
                  <a:pt x="122342" y="18830"/>
                </a:moveTo>
                <a:lnTo>
                  <a:pt x="68186" y="18830"/>
                </a:lnTo>
                <a:lnTo>
                  <a:pt x="85244" y="20700"/>
                </a:lnTo>
                <a:lnTo>
                  <a:pt x="98256" y="26313"/>
                </a:lnTo>
                <a:lnTo>
                  <a:pt x="107220" y="35679"/>
                </a:lnTo>
                <a:lnTo>
                  <a:pt x="112138" y="48805"/>
                </a:lnTo>
                <a:lnTo>
                  <a:pt x="136381" y="48805"/>
                </a:lnTo>
                <a:lnTo>
                  <a:pt x="133725" y="37709"/>
                </a:lnTo>
                <a:lnTo>
                  <a:pt x="129376" y="28035"/>
                </a:lnTo>
                <a:lnTo>
                  <a:pt x="123246" y="19631"/>
                </a:lnTo>
                <a:lnTo>
                  <a:pt x="122342" y="18830"/>
                </a:lnTo>
                <a:close/>
              </a:path>
              <a:path w="809625" h="172720">
                <a:moveTo>
                  <a:pt x="240465" y="0"/>
                </a:moveTo>
                <a:lnTo>
                  <a:pt x="228507" y="679"/>
                </a:lnTo>
                <a:lnTo>
                  <a:pt x="228647" y="679"/>
                </a:lnTo>
                <a:lnTo>
                  <a:pt x="217528" y="2712"/>
                </a:lnTo>
                <a:lnTo>
                  <a:pt x="180968" y="23853"/>
                </a:lnTo>
                <a:lnTo>
                  <a:pt x="160718" y="62305"/>
                </a:lnTo>
                <a:lnTo>
                  <a:pt x="158137" y="86128"/>
                </a:lnTo>
                <a:lnTo>
                  <a:pt x="158791" y="98391"/>
                </a:lnTo>
                <a:lnTo>
                  <a:pt x="174174" y="140023"/>
                </a:lnTo>
                <a:lnTo>
                  <a:pt x="207263" y="166093"/>
                </a:lnTo>
                <a:lnTo>
                  <a:pt x="240466" y="172255"/>
                </a:lnTo>
                <a:lnTo>
                  <a:pt x="252018" y="171573"/>
                </a:lnTo>
                <a:lnTo>
                  <a:pt x="252155" y="171573"/>
                </a:lnTo>
                <a:lnTo>
                  <a:pt x="292186" y="155281"/>
                </a:lnTo>
                <a:lnTo>
                  <a:pt x="295146" y="152581"/>
                </a:lnTo>
                <a:lnTo>
                  <a:pt x="240466" y="152581"/>
                </a:lnTo>
                <a:lnTo>
                  <a:pt x="232225" y="152059"/>
                </a:lnTo>
                <a:lnTo>
                  <a:pt x="194060" y="127942"/>
                </a:lnTo>
                <a:lnTo>
                  <a:pt x="190093" y="120831"/>
                </a:lnTo>
                <a:lnTo>
                  <a:pt x="189921" y="120831"/>
                </a:lnTo>
                <a:lnTo>
                  <a:pt x="186790" y="113057"/>
                </a:lnTo>
                <a:lnTo>
                  <a:pt x="184540" y="104683"/>
                </a:lnTo>
                <a:lnTo>
                  <a:pt x="183181" y="95707"/>
                </a:lnTo>
                <a:lnTo>
                  <a:pt x="182725" y="86128"/>
                </a:lnTo>
                <a:lnTo>
                  <a:pt x="183173" y="76583"/>
                </a:lnTo>
                <a:lnTo>
                  <a:pt x="198409" y="37934"/>
                </a:lnTo>
                <a:lnTo>
                  <a:pt x="240377" y="19676"/>
                </a:lnTo>
                <a:lnTo>
                  <a:pt x="295474" y="19676"/>
                </a:lnTo>
                <a:lnTo>
                  <a:pt x="292286" y="16793"/>
                </a:lnTo>
                <a:lnTo>
                  <a:pt x="283382" y="10809"/>
                </a:lnTo>
                <a:lnTo>
                  <a:pt x="273666" y="6092"/>
                </a:lnTo>
                <a:lnTo>
                  <a:pt x="263274" y="2712"/>
                </a:lnTo>
                <a:lnTo>
                  <a:pt x="252207" y="679"/>
                </a:lnTo>
                <a:lnTo>
                  <a:pt x="240465" y="0"/>
                </a:lnTo>
                <a:close/>
              </a:path>
              <a:path w="809625" h="172720">
                <a:moveTo>
                  <a:pt x="295474" y="19676"/>
                </a:moveTo>
                <a:lnTo>
                  <a:pt x="240377" y="19676"/>
                </a:lnTo>
                <a:lnTo>
                  <a:pt x="248730" y="20197"/>
                </a:lnTo>
                <a:lnTo>
                  <a:pt x="256569" y="21754"/>
                </a:lnTo>
                <a:lnTo>
                  <a:pt x="290944" y="51394"/>
                </a:lnTo>
                <a:lnTo>
                  <a:pt x="298030" y="86128"/>
                </a:lnTo>
                <a:lnTo>
                  <a:pt x="297581" y="95707"/>
                </a:lnTo>
                <a:lnTo>
                  <a:pt x="282162" y="134206"/>
                </a:lnTo>
                <a:lnTo>
                  <a:pt x="240466" y="152581"/>
                </a:lnTo>
                <a:lnTo>
                  <a:pt x="295146" y="152581"/>
                </a:lnTo>
                <a:lnTo>
                  <a:pt x="299961" y="148190"/>
                </a:lnTo>
                <a:lnTo>
                  <a:pt x="306708" y="140023"/>
                </a:lnTo>
                <a:lnTo>
                  <a:pt x="312427" y="130795"/>
                </a:lnTo>
                <a:lnTo>
                  <a:pt x="316899" y="120831"/>
                </a:lnTo>
                <a:lnTo>
                  <a:pt x="316966" y="120682"/>
                </a:lnTo>
                <a:lnTo>
                  <a:pt x="320209" y="109886"/>
                </a:lnTo>
                <a:lnTo>
                  <a:pt x="322145" y="98391"/>
                </a:lnTo>
                <a:lnTo>
                  <a:pt x="322789" y="86128"/>
                </a:lnTo>
                <a:lnTo>
                  <a:pt x="322149" y="73896"/>
                </a:lnTo>
                <a:lnTo>
                  <a:pt x="306785" y="31990"/>
                </a:lnTo>
                <a:lnTo>
                  <a:pt x="300077" y="23853"/>
                </a:lnTo>
                <a:lnTo>
                  <a:pt x="295474" y="19676"/>
                </a:lnTo>
                <a:close/>
              </a:path>
              <a:path w="809625" h="172720">
                <a:moveTo>
                  <a:pt x="372734" y="2533"/>
                </a:moveTo>
                <a:lnTo>
                  <a:pt x="348578" y="2533"/>
                </a:lnTo>
                <a:lnTo>
                  <a:pt x="348579" y="169807"/>
                </a:lnTo>
                <a:lnTo>
                  <a:pt x="465082" y="169807"/>
                </a:lnTo>
                <a:lnTo>
                  <a:pt x="465082" y="149373"/>
                </a:lnTo>
                <a:lnTo>
                  <a:pt x="372735" y="149373"/>
                </a:lnTo>
                <a:lnTo>
                  <a:pt x="372734" y="2533"/>
                </a:lnTo>
                <a:close/>
              </a:path>
              <a:path w="809625" h="172720">
                <a:moveTo>
                  <a:pt x="581505" y="2533"/>
                </a:moveTo>
                <a:lnTo>
                  <a:pt x="553918" y="2533"/>
                </a:lnTo>
                <a:lnTo>
                  <a:pt x="486327" y="169807"/>
                </a:lnTo>
                <a:lnTo>
                  <a:pt x="510571" y="169807"/>
                </a:lnTo>
                <a:lnTo>
                  <a:pt x="528305" y="125056"/>
                </a:lnTo>
                <a:lnTo>
                  <a:pt x="631015" y="125056"/>
                </a:lnTo>
                <a:lnTo>
                  <a:pt x="623132" y="105549"/>
                </a:lnTo>
                <a:lnTo>
                  <a:pt x="536100" y="105549"/>
                </a:lnTo>
                <a:lnTo>
                  <a:pt x="567540" y="25836"/>
                </a:lnTo>
                <a:lnTo>
                  <a:pt x="590921" y="25836"/>
                </a:lnTo>
                <a:lnTo>
                  <a:pt x="581505" y="2533"/>
                </a:lnTo>
                <a:close/>
              </a:path>
              <a:path w="809625" h="172720">
                <a:moveTo>
                  <a:pt x="631015" y="125056"/>
                </a:moveTo>
                <a:lnTo>
                  <a:pt x="606176" y="125056"/>
                </a:lnTo>
                <a:lnTo>
                  <a:pt x="623652" y="169807"/>
                </a:lnTo>
                <a:lnTo>
                  <a:pt x="649098" y="169807"/>
                </a:lnTo>
                <a:lnTo>
                  <a:pt x="631015" y="125056"/>
                </a:lnTo>
                <a:close/>
              </a:path>
              <a:path w="809625" h="172720">
                <a:moveTo>
                  <a:pt x="590921" y="25836"/>
                </a:moveTo>
                <a:lnTo>
                  <a:pt x="567540" y="25836"/>
                </a:lnTo>
                <a:lnTo>
                  <a:pt x="598720" y="105549"/>
                </a:lnTo>
                <a:lnTo>
                  <a:pt x="623132" y="105549"/>
                </a:lnTo>
                <a:lnTo>
                  <a:pt x="590921" y="25836"/>
                </a:lnTo>
                <a:close/>
              </a:path>
              <a:path w="809625" h="172720">
                <a:moveTo>
                  <a:pt x="749926" y="2533"/>
                </a:moveTo>
                <a:lnTo>
                  <a:pt x="670342" y="2533"/>
                </a:lnTo>
                <a:lnTo>
                  <a:pt x="670343" y="169723"/>
                </a:lnTo>
                <a:lnTo>
                  <a:pt x="694587" y="169723"/>
                </a:lnTo>
                <a:lnTo>
                  <a:pt x="694586" y="99636"/>
                </a:lnTo>
                <a:lnTo>
                  <a:pt x="758937" y="99636"/>
                </a:lnTo>
                <a:lnTo>
                  <a:pt x="758576" y="99133"/>
                </a:lnTo>
                <a:lnTo>
                  <a:pt x="769274" y="97186"/>
                </a:lnTo>
                <a:lnTo>
                  <a:pt x="778624" y="94013"/>
                </a:lnTo>
                <a:lnTo>
                  <a:pt x="786624" y="89620"/>
                </a:lnTo>
                <a:lnTo>
                  <a:pt x="793275" y="84016"/>
                </a:lnTo>
                <a:lnTo>
                  <a:pt x="796936" y="79287"/>
                </a:lnTo>
                <a:lnTo>
                  <a:pt x="694841" y="79287"/>
                </a:lnTo>
                <a:lnTo>
                  <a:pt x="694841" y="22882"/>
                </a:lnTo>
                <a:lnTo>
                  <a:pt x="798237" y="22882"/>
                </a:lnTo>
                <a:lnTo>
                  <a:pt x="797422" y="21352"/>
                </a:lnTo>
                <a:lnTo>
                  <a:pt x="791301" y="14610"/>
                </a:lnTo>
                <a:lnTo>
                  <a:pt x="783511" y="9337"/>
                </a:lnTo>
                <a:lnTo>
                  <a:pt x="774017" y="5562"/>
                </a:lnTo>
                <a:lnTo>
                  <a:pt x="762822" y="3292"/>
                </a:lnTo>
                <a:lnTo>
                  <a:pt x="749926" y="2533"/>
                </a:lnTo>
                <a:close/>
              </a:path>
              <a:path w="809625" h="172720">
                <a:moveTo>
                  <a:pt x="758937" y="99636"/>
                </a:moveTo>
                <a:lnTo>
                  <a:pt x="730051" y="99636"/>
                </a:lnTo>
                <a:lnTo>
                  <a:pt x="779482" y="169723"/>
                </a:lnTo>
                <a:lnTo>
                  <a:pt x="809209" y="169723"/>
                </a:lnTo>
                <a:lnTo>
                  <a:pt x="758937" y="99636"/>
                </a:lnTo>
                <a:close/>
              </a:path>
              <a:path w="809625" h="172720">
                <a:moveTo>
                  <a:pt x="798237" y="22882"/>
                </a:moveTo>
                <a:lnTo>
                  <a:pt x="747953" y="22882"/>
                </a:lnTo>
                <a:lnTo>
                  <a:pt x="755889" y="23311"/>
                </a:lnTo>
                <a:lnTo>
                  <a:pt x="762733" y="24603"/>
                </a:lnTo>
                <a:lnTo>
                  <a:pt x="781362" y="60626"/>
                </a:lnTo>
                <a:lnTo>
                  <a:pt x="778623" y="67805"/>
                </a:lnTo>
                <a:lnTo>
                  <a:pt x="747958" y="79287"/>
                </a:lnTo>
                <a:lnTo>
                  <a:pt x="796936" y="79287"/>
                </a:lnTo>
                <a:lnTo>
                  <a:pt x="798510" y="77255"/>
                </a:lnTo>
                <a:lnTo>
                  <a:pt x="802258" y="69378"/>
                </a:lnTo>
                <a:lnTo>
                  <a:pt x="804451" y="60626"/>
                </a:lnTo>
                <a:lnTo>
                  <a:pt x="804513" y="60376"/>
                </a:lnTo>
                <a:lnTo>
                  <a:pt x="805267" y="50241"/>
                </a:lnTo>
                <a:lnTo>
                  <a:pt x="804398" y="39175"/>
                </a:lnTo>
                <a:lnTo>
                  <a:pt x="801856" y="29805"/>
                </a:lnTo>
                <a:lnTo>
                  <a:pt x="801785" y="29543"/>
                </a:lnTo>
                <a:lnTo>
                  <a:pt x="798237" y="22882"/>
                </a:lnTo>
                <a:close/>
              </a:path>
            </a:pathLst>
          </a:custGeom>
          <a:solidFill>
            <a:srgbClr val="FD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8895" y="219523"/>
            <a:ext cx="227286" cy="2085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825" y="5466486"/>
            <a:ext cx="4752975" cy="41999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825" y="1904745"/>
            <a:ext cx="4752975" cy="340944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7892" y="220091"/>
            <a:ext cx="377507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Операционные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и</a:t>
            </a:r>
            <a:r>
              <a:rPr sz="950" spc="254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финансовые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результаты,</a:t>
            </a:r>
            <a:r>
              <a:rPr sz="950" spc="114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1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квартал</a:t>
            </a:r>
            <a:r>
              <a:rPr sz="950" spc="220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B1B1B1"/>
                </a:solidFill>
                <a:latin typeface="Microsoft Sans Serif"/>
                <a:cs typeface="Microsoft Sans Serif"/>
              </a:rPr>
              <a:t>2026</a:t>
            </a:r>
            <a:r>
              <a:rPr sz="950" spc="145" dirty="0">
                <a:solidFill>
                  <a:srgbClr val="B1B1B1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B1B1B1"/>
                </a:solidFill>
                <a:latin typeface="Microsoft Sans Serif"/>
                <a:cs typeface="Microsoft Sans Serif"/>
              </a:rPr>
              <a:t>года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855" y="855662"/>
            <a:ext cx="1383665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Финансовые</a:t>
            </a:r>
            <a:r>
              <a:rPr sz="4400" b="1" spc="-114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spc="-50" dirty="0">
                <a:solidFill>
                  <a:srgbClr val="1B1E22"/>
                </a:solidFill>
                <a:latin typeface="Arial"/>
                <a:cs typeface="Arial"/>
              </a:rPr>
              <a:t>результаты</a:t>
            </a:r>
            <a:r>
              <a:rPr sz="4400" b="1" spc="-14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«Солара»</a:t>
            </a:r>
            <a:r>
              <a:rPr sz="4400" b="1" spc="-11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за</a:t>
            </a:r>
            <a:r>
              <a:rPr sz="4400" b="1" spc="-11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1</a:t>
            </a:r>
            <a:r>
              <a:rPr sz="4400" b="1" spc="-11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кв.</a:t>
            </a:r>
            <a:r>
              <a:rPr sz="4400" b="1" spc="-15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B1E22"/>
                </a:solidFill>
                <a:latin typeface="Arial"/>
                <a:cs typeface="Arial"/>
              </a:rPr>
              <a:t>2026</a:t>
            </a:r>
            <a:r>
              <a:rPr sz="4400" b="1" spc="-11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1B1E22"/>
                </a:solidFill>
                <a:latin typeface="Arial"/>
                <a:cs typeface="Arial"/>
              </a:rPr>
              <a:t>г.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105" y="2166302"/>
            <a:ext cx="118618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Рейтинги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105" y="2791523"/>
            <a:ext cx="3609340" cy="7042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90"/>
              </a:spcBef>
            </a:pP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Решение</a:t>
            </a:r>
            <a:r>
              <a:rPr sz="155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Solar</a:t>
            </a:r>
            <a:r>
              <a:rPr sz="155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appScreener</a:t>
            </a:r>
            <a:r>
              <a:rPr sz="15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включили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5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шорт</a:t>
            </a: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лист</a:t>
            </a:r>
            <a:r>
              <a:rPr sz="155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номинации</a:t>
            </a:r>
            <a:r>
              <a:rPr sz="155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«Продукт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года»</a:t>
            </a:r>
            <a:r>
              <a:rPr sz="155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премии</a:t>
            </a:r>
            <a:r>
              <a:rPr sz="15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Tproger</a:t>
            </a:r>
            <a:r>
              <a:rPr sz="15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 MT"/>
                <a:cs typeface="Arial MT"/>
              </a:rPr>
              <a:t>Awards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105" y="5752782"/>
            <a:ext cx="4113529" cy="21615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174115">
              <a:lnSpc>
                <a:spcPts val="2180"/>
              </a:lnSpc>
              <a:spcBef>
                <a:spcPts val="38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Премия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безопасной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разработке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92800"/>
              </a:lnSpc>
              <a:spcBef>
                <a:spcPts val="1810"/>
              </a:spcBef>
            </a:pP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«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Солар»</a:t>
            </a:r>
            <a:r>
              <a:rPr sz="155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совместно</a:t>
            </a:r>
            <a:r>
              <a:rPr sz="15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5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Ассоциацией</a:t>
            </a:r>
            <a:r>
              <a:rPr sz="155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ФинТех</a:t>
            </a:r>
            <a:r>
              <a:rPr sz="15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5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сообществом</a:t>
            </a:r>
            <a:r>
              <a:rPr sz="15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 MT"/>
                <a:cs typeface="Arial MT"/>
              </a:rPr>
              <a:t>FinDevSecOps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провел</a:t>
            </a:r>
            <a:r>
              <a:rPr sz="155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первую</a:t>
            </a:r>
            <a:r>
              <a:rPr sz="15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отраслевую</a:t>
            </a:r>
            <a:r>
              <a:rPr sz="155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премию</a:t>
            </a:r>
            <a:r>
              <a:rPr sz="155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Security</a:t>
            </a:r>
            <a:r>
              <a:rPr sz="155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UP</a:t>
            </a:r>
            <a:r>
              <a:rPr sz="15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5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безопасной</a:t>
            </a:r>
            <a:r>
              <a:rPr sz="15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разработке,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объединившую около 40 </a:t>
            </a:r>
            <a:r>
              <a:rPr sz="1550" spc="-10" dirty="0">
                <a:solidFill>
                  <a:srgbClr val="FFFFFF"/>
                </a:solidFill>
                <a:latin typeface="Arial MT"/>
                <a:cs typeface="Arial MT"/>
              </a:rPr>
              <a:t>DevSecOps-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проектов</a:t>
            </a:r>
            <a:r>
              <a:rPr sz="15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5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ключевых</a:t>
            </a:r>
            <a:r>
              <a:rPr sz="15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отраслей</a:t>
            </a:r>
            <a:r>
              <a:rPr sz="15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экономики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0200" y="1904745"/>
            <a:ext cx="7439025" cy="3409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endParaRPr sz="2000">
              <a:latin typeface="Times New Roman"/>
              <a:cs typeface="Times New Roman"/>
            </a:endParaRPr>
          </a:p>
          <a:p>
            <a:pPr marL="318770" marR="1158240">
              <a:lnSpc>
                <a:spcPts val="2180"/>
              </a:lnSpc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Обновление</a:t>
            </a:r>
            <a:r>
              <a:rPr sz="2000" b="1" spc="-7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флагманских</a:t>
            </a:r>
            <a:r>
              <a:rPr sz="2000" b="1" spc="-7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решений</a:t>
            </a:r>
            <a:r>
              <a:rPr sz="2000" b="1" spc="-4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с</a:t>
            </a:r>
            <a:r>
              <a:rPr sz="2000" b="1" spc="-7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акцентом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на</a:t>
            </a:r>
            <a:r>
              <a:rPr sz="2000" b="1" spc="-2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ИИ-</a:t>
            </a: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функциональность</a:t>
            </a:r>
            <a:r>
              <a:rPr sz="2000" b="1" spc="-6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в</a:t>
            </a:r>
            <a:r>
              <a:rPr sz="2000" b="1" spc="1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продуктах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000">
              <a:latin typeface="Arial"/>
              <a:cs typeface="Arial"/>
            </a:endParaRPr>
          </a:p>
          <a:p>
            <a:pPr marL="604520" marR="908685" indent="-285750">
              <a:lnSpc>
                <a:spcPts val="1730"/>
              </a:lnSpc>
              <a:buFont typeface="Wingdings"/>
              <a:buChar char=""/>
              <a:tabLst>
                <a:tab pos="604520" algn="l"/>
              </a:tabLst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Внедрение</a:t>
            </a:r>
            <a:r>
              <a:rPr sz="1550" spc="16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ИИ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-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плагина</a:t>
            </a:r>
            <a:r>
              <a:rPr sz="1550" spc="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550" spc="2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платформу</a:t>
            </a:r>
            <a:r>
              <a:rPr sz="1550" spc="18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для</a:t>
            </a:r>
            <a:r>
              <a:rPr sz="1550" spc="10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комплексной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безопасной</a:t>
            </a:r>
            <a:r>
              <a:rPr sz="1550" spc="10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разработки</a:t>
            </a:r>
            <a:r>
              <a:rPr sz="1550" spc="10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ПО</a:t>
            </a:r>
            <a:r>
              <a:rPr sz="1550" spc="1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Solar</a:t>
            </a:r>
            <a:r>
              <a:rPr sz="1550" spc="10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appScreener</a:t>
            </a:r>
            <a:r>
              <a:rPr sz="1550" spc="80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1550" spc="10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усиление</a:t>
            </a:r>
            <a:r>
              <a:rPr sz="1550" spc="500" dirty="0">
                <a:solidFill>
                  <a:srgbClr val="1B1E22"/>
                </a:solidFill>
                <a:latin typeface="Microsoft Sans Serif"/>
                <a:cs typeface="Microsoft Sans Serif"/>
              </a:rPr>
              <a:t> 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Solar</a:t>
            </a:r>
            <a:r>
              <a:rPr sz="1550" spc="55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webProxy</a:t>
            </a:r>
            <a:r>
              <a:rPr sz="1550" spc="95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функциями</a:t>
            </a:r>
            <a:r>
              <a:rPr sz="1550" spc="12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контроля</a:t>
            </a:r>
            <a:r>
              <a:rPr sz="1550" spc="15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ИИ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-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трафика</a:t>
            </a:r>
            <a:r>
              <a:rPr sz="1550" spc="13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550" spc="8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публичных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1550" spc="1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корпоративных</a:t>
            </a:r>
            <a:r>
              <a:rPr sz="1550" spc="17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LLM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-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моделях.</a:t>
            </a:r>
            <a:endParaRPr sz="15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B1E22"/>
              </a:buClr>
              <a:buFont typeface="Wingdings"/>
              <a:buChar char=""/>
            </a:pPr>
            <a:endParaRPr sz="1550">
              <a:latin typeface="Microsoft Sans Serif"/>
              <a:cs typeface="Microsoft Sans Serif"/>
            </a:endParaRPr>
          </a:p>
          <a:p>
            <a:pPr marL="604520" marR="929640" indent="-285750">
              <a:lnSpc>
                <a:spcPts val="1730"/>
              </a:lnSpc>
              <a:buFont typeface="Wingdings"/>
              <a:buChar char=""/>
              <a:tabLst>
                <a:tab pos="604520" algn="l"/>
              </a:tabLst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Выпуск</a:t>
            </a:r>
            <a:r>
              <a:rPr sz="1550" spc="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обновленной</a:t>
            </a:r>
            <a:r>
              <a:rPr sz="1550" spc="12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линейки</a:t>
            </a:r>
            <a:r>
              <a:rPr sz="1550" spc="114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продуктов</a:t>
            </a:r>
            <a:r>
              <a:rPr sz="1550" spc="8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«ЗАСТАВА»</a:t>
            </a:r>
            <a:r>
              <a:rPr sz="1550" spc="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версии</a:t>
            </a:r>
            <a:r>
              <a:rPr sz="1550" spc="114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50" dirty="0">
                <a:solidFill>
                  <a:srgbClr val="1B1E22"/>
                </a:solidFill>
                <a:latin typeface="Microsoft Sans Serif"/>
                <a:cs typeface="Microsoft Sans Serif"/>
              </a:rPr>
              <a:t>8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1550" spc="12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новые</a:t>
            </a:r>
            <a:r>
              <a:rPr sz="1550" spc="13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версии</a:t>
            </a:r>
            <a:r>
              <a:rPr sz="1550" spc="12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шлюза</a:t>
            </a:r>
            <a:r>
              <a:rPr sz="1550" spc="12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веб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-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безопасности</a:t>
            </a:r>
            <a:r>
              <a:rPr sz="1550" spc="12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Solar</a:t>
            </a:r>
            <a:r>
              <a:rPr sz="1550" spc="18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webProxy</a:t>
            </a:r>
            <a:r>
              <a:rPr sz="1550" spc="100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1B1E22"/>
                </a:solidFill>
                <a:latin typeface="Arial MT"/>
                <a:cs typeface="Arial MT"/>
              </a:rPr>
              <a:t>4.4,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DLP-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системы</a:t>
            </a:r>
            <a:r>
              <a:rPr sz="1550" spc="18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Solar</a:t>
            </a:r>
            <a:r>
              <a:rPr sz="1550" spc="18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Dozor</a:t>
            </a:r>
            <a:r>
              <a:rPr sz="1550" spc="90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1B1E22"/>
                </a:solidFill>
                <a:latin typeface="Arial MT"/>
                <a:cs typeface="Arial MT"/>
              </a:rPr>
              <a:t>8.3.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0200" y="5466499"/>
            <a:ext cx="7439025" cy="41998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endParaRPr sz="2000">
              <a:latin typeface="Times New Roman"/>
              <a:cs typeface="Times New Roman"/>
            </a:endParaRPr>
          </a:p>
          <a:p>
            <a:pPr marL="318770">
              <a:lnSpc>
                <a:spcPct val="100000"/>
              </a:lnSpc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Ключевые</a:t>
            </a:r>
            <a:r>
              <a:rPr sz="2000" b="1" spc="-5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проекты</a:t>
            </a:r>
            <a:r>
              <a:rPr sz="2000" b="1" spc="-5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1</a:t>
            </a:r>
            <a:r>
              <a:rPr sz="2000" b="1" spc="-5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кв.</a:t>
            </a:r>
            <a:r>
              <a:rPr sz="2000" b="1" spc="-8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2026</a:t>
            </a:r>
            <a:r>
              <a:rPr sz="2000" b="1" spc="-4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B1E22"/>
                </a:solidFill>
                <a:latin typeface="Arial"/>
                <a:cs typeface="Arial"/>
              </a:rPr>
              <a:t>г.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000">
              <a:latin typeface="Arial"/>
              <a:cs typeface="Arial"/>
            </a:endParaRPr>
          </a:p>
          <a:p>
            <a:pPr marL="604520" indent="-285750">
              <a:lnSpc>
                <a:spcPts val="1795"/>
              </a:lnSpc>
              <a:buFont typeface="Wingdings"/>
              <a:buChar char=""/>
              <a:tabLst>
                <a:tab pos="604520" algn="l"/>
              </a:tabLst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«Солар»</a:t>
            </a:r>
            <a:r>
              <a:rPr sz="1550" spc="16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1550" spc="9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TrafficSoft</a:t>
            </a:r>
            <a:r>
              <a:rPr sz="1550" spc="155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интегрировали</a:t>
            </a:r>
            <a:r>
              <a:rPr sz="1550" spc="18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Solar</a:t>
            </a:r>
            <a:r>
              <a:rPr sz="1550" spc="90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Arial MT"/>
                <a:cs typeface="Arial MT"/>
              </a:rPr>
              <a:t>SafeInspect</a:t>
            </a:r>
            <a:endParaRPr sz="1550">
              <a:latin typeface="Arial MT"/>
              <a:cs typeface="Arial MT"/>
            </a:endParaRPr>
          </a:p>
          <a:p>
            <a:pPr marL="604520">
              <a:lnSpc>
                <a:spcPts val="1725"/>
              </a:lnSpc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</a:t>
            </a:r>
            <a:r>
              <a:rPr sz="1550" spc="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TrafficSoft</a:t>
            </a:r>
            <a:r>
              <a:rPr sz="1550" spc="10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ADC</a:t>
            </a:r>
            <a:r>
              <a:rPr sz="1550" spc="50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для</a:t>
            </a:r>
            <a:r>
              <a:rPr sz="1550" spc="15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отказоустойчивой</a:t>
            </a:r>
            <a:r>
              <a:rPr sz="1550" spc="114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защиты</a:t>
            </a:r>
            <a:endParaRPr sz="1550">
              <a:latin typeface="Microsoft Sans Serif"/>
              <a:cs typeface="Microsoft Sans Serif"/>
            </a:endParaRPr>
          </a:p>
          <a:p>
            <a:pPr marL="604520">
              <a:lnSpc>
                <a:spcPts val="1789"/>
              </a:lnSpc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привилегированного</a:t>
            </a:r>
            <a:r>
              <a:rPr sz="1550" spc="1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доступа</a:t>
            </a:r>
            <a:r>
              <a:rPr sz="1550" spc="1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550" spc="18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телекоме,</a:t>
            </a:r>
            <a:r>
              <a:rPr sz="1550" spc="229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e-commerce</a:t>
            </a:r>
            <a:r>
              <a:rPr sz="1550" spc="105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r>
              <a:rPr sz="1550" spc="13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финсекторе.</a:t>
            </a:r>
            <a:endParaRPr sz="1550">
              <a:latin typeface="Microsoft Sans Serif"/>
              <a:cs typeface="Microsoft Sans Serif"/>
            </a:endParaRPr>
          </a:p>
          <a:p>
            <a:pPr marL="604520" indent="-285750">
              <a:lnSpc>
                <a:spcPts val="1789"/>
              </a:lnSpc>
              <a:spcBef>
                <a:spcPts val="1670"/>
              </a:spcBef>
              <a:buFont typeface="Wingdings"/>
              <a:buChar char=""/>
              <a:tabLst>
                <a:tab pos="604520" algn="l"/>
              </a:tabLst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Правительство</a:t>
            </a:r>
            <a:r>
              <a:rPr sz="1550" spc="15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Липецкой</a:t>
            </a:r>
            <a:r>
              <a:rPr sz="1550" spc="16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области</a:t>
            </a:r>
            <a:r>
              <a:rPr sz="1550" spc="16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внедрило</a:t>
            </a:r>
            <a:r>
              <a:rPr sz="1550" spc="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платформу</a:t>
            </a:r>
            <a:endParaRPr sz="1550">
              <a:latin typeface="Microsoft Sans Serif"/>
              <a:cs typeface="Microsoft Sans Serif"/>
            </a:endParaRPr>
          </a:p>
          <a:p>
            <a:pPr marL="604520">
              <a:lnSpc>
                <a:spcPts val="1725"/>
              </a:lnSpc>
            </a:pP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Secure-T</a:t>
            </a:r>
            <a:r>
              <a:rPr sz="1550" spc="-25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Awareness</a:t>
            </a:r>
            <a:r>
              <a:rPr sz="1550" spc="114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Platform</a:t>
            </a:r>
            <a:r>
              <a:rPr sz="1550" spc="215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(«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Солар»)</a:t>
            </a:r>
            <a:r>
              <a:rPr sz="1550" spc="19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для</a:t>
            </a:r>
            <a:r>
              <a:rPr sz="1550" spc="1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обучения</a:t>
            </a:r>
            <a:r>
              <a:rPr sz="1550" spc="2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госслужащих</a:t>
            </a:r>
            <a:endParaRPr sz="1550">
              <a:latin typeface="Microsoft Sans Serif"/>
              <a:cs typeface="Microsoft Sans Serif"/>
            </a:endParaRPr>
          </a:p>
          <a:p>
            <a:pPr marL="604520">
              <a:lnSpc>
                <a:spcPts val="1795"/>
              </a:lnSpc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киберграмотности</a:t>
            </a:r>
            <a:r>
              <a:rPr sz="1550" spc="18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550" spc="8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550" spc="12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</a:t>
            </a:r>
            <a:r>
              <a:rPr sz="1550" spc="1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требованиями</a:t>
            </a:r>
            <a:r>
              <a:rPr sz="1550" spc="12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ФСТЭК.</a:t>
            </a:r>
            <a:endParaRPr sz="1550">
              <a:latin typeface="Microsoft Sans Serif"/>
              <a:cs typeface="Microsoft Sans Serif"/>
            </a:endParaRPr>
          </a:p>
          <a:p>
            <a:pPr marL="604520" indent="-285750">
              <a:lnSpc>
                <a:spcPts val="1795"/>
              </a:lnSpc>
              <a:spcBef>
                <a:spcPts val="1670"/>
              </a:spcBef>
              <a:buFont typeface="Wingdings"/>
              <a:buChar char=""/>
              <a:tabLst>
                <a:tab pos="604520" algn="l"/>
              </a:tabLst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«Солар»</a:t>
            </a:r>
            <a:r>
              <a:rPr sz="1550" spc="1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обеспечил</a:t>
            </a:r>
            <a:r>
              <a:rPr sz="1550" spc="10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защиту</a:t>
            </a:r>
            <a:r>
              <a:rPr sz="1550" spc="1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«Отисифарм»</a:t>
            </a:r>
            <a:r>
              <a:rPr sz="1550" spc="15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</a:t>
            </a:r>
            <a:r>
              <a:rPr sz="1550" spc="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помощью</a:t>
            </a:r>
            <a:r>
              <a:rPr sz="1550" spc="2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Solar</a:t>
            </a:r>
            <a:r>
              <a:rPr sz="1550" spc="105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JSOC</a:t>
            </a:r>
            <a:r>
              <a:rPr sz="1550" spc="150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spc="-50" dirty="0">
                <a:solidFill>
                  <a:srgbClr val="1B1E22"/>
                </a:solidFill>
                <a:latin typeface="Microsoft Sans Serif"/>
                <a:cs typeface="Microsoft Sans Serif"/>
              </a:rPr>
              <a:t>и</a:t>
            </a:r>
            <a:endParaRPr sz="1550">
              <a:latin typeface="Microsoft Sans Serif"/>
              <a:cs typeface="Microsoft Sans Serif"/>
            </a:endParaRPr>
          </a:p>
          <a:p>
            <a:pPr marL="604520">
              <a:lnSpc>
                <a:spcPts val="1795"/>
              </a:lnSpc>
            </a:pP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Solar</a:t>
            </a:r>
            <a:r>
              <a:rPr sz="1550" spc="80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Dozor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.</a:t>
            </a:r>
            <a:r>
              <a:rPr sz="1550" spc="1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Выявляем</a:t>
            </a:r>
            <a:r>
              <a:rPr sz="1550" spc="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свыше</a:t>
            </a:r>
            <a:r>
              <a:rPr sz="1550" spc="1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100</a:t>
            </a:r>
            <a:r>
              <a:rPr sz="1550" spc="1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значимых</a:t>
            </a:r>
            <a:r>
              <a:rPr sz="1550" spc="16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ИБ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-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событий</a:t>
            </a:r>
            <a:r>
              <a:rPr sz="1550" spc="1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ежемесячно.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6900" y="3361690"/>
            <a:ext cx="2028825" cy="202857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4025" y="7695031"/>
            <a:ext cx="2314575" cy="230466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3435076" y="2642742"/>
            <a:ext cx="4356100" cy="0"/>
          </a:xfrm>
          <a:custGeom>
            <a:avLst/>
            <a:gdLst/>
            <a:ahLst/>
            <a:cxnLst/>
            <a:rect l="l" t="t" r="r" b="b"/>
            <a:pathLst>
              <a:path w="4356100">
                <a:moveTo>
                  <a:pt x="0" y="0"/>
                </a:moveTo>
                <a:lnTo>
                  <a:pt x="4355972" y="0"/>
                </a:lnTo>
              </a:path>
            </a:pathLst>
          </a:custGeom>
          <a:ln w="12700">
            <a:solidFill>
              <a:srgbClr val="1B1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423011" y="1711071"/>
            <a:ext cx="199072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-10" dirty="0">
                <a:solidFill>
                  <a:srgbClr val="FD6D36"/>
                </a:solidFill>
                <a:latin typeface="Arial"/>
                <a:cs typeface="Arial"/>
              </a:rPr>
              <a:t>+7,1%</a:t>
            </a:r>
            <a:endParaRPr sz="5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423011" y="2697354"/>
            <a:ext cx="3910329" cy="115570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Выручка</a:t>
            </a:r>
            <a:r>
              <a:rPr sz="2000" b="1" spc="-8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от</a:t>
            </a:r>
            <a:r>
              <a:rPr sz="2000" b="1" spc="-9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продуктов</a:t>
            </a:r>
            <a:r>
              <a:rPr sz="2000" b="1" spc="-5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1B1E22"/>
                </a:solidFill>
                <a:latin typeface="Arial"/>
                <a:cs typeface="Arial"/>
              </a:rPr>
              <a:t>ИБ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92800"/>
              </a:lnSpc>
              <a:spcBef>
                <a:spcPts val="655"/>
              </a:spcBef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Приоритет</a:t>
            </a:r>
            <a:r>
              <a:rPr sz="1550" spc="5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роста</a:t>
            </a:r>
            <a:r>
              <a:rPr sz="1550" spc="1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выручки</a:t>
            </a:r>
            <a:r>
              <a:rPr sz="1550" spc="1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вендорского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направления</a:t>
            </a:r>
            <a:r>
              <a:rPr sz="1550" spc="10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ИБ</a:t>
            </a:r>
            <a:r>
              <a:rPr sz="1550" spc="15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подтверждается</a:t>
            </a:r>
            <a:r>
              <a:rPr sz="1550" spc="10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ростом показателя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435076" y="5328411"/>
            <a:ext cx="4356100" cy="0"/>
          </a:xfrm>
          <a:custGeom>
            <a:avLst/>
            <a:gdLst/>
            <a:ahLst/>
            <a:cxnLst/>
            <a:rect l="l" t="t" r="r" b="b"/>
            <a:pathLst>
              <a:path w="4356100">
                <a:moveTo>
                  <a:pt x="0" y="0"/>
                </a:moveTo>
                <a:lnTo>
                  <a:pt x="4355972" y="0"/>
                </a:lnTo>
              </a:path>
            </a:pathLst>
          </a:custGeom>
          <a:ln w="12700">
            <a:solidFill>
              <a:srgbClr val="1B1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423011" y="4396803"/>
            <a:ext cx="19894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FD6D36"/>
                </a:solidFill>
                <a:latin typeface="Arial"/>
                <a:cs typeface="Arial"/>
              </a:rPr>
              <a:t>−8,8%</a:t>
            </a:r>
            <a:endParaRPr sz="5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423011" y="5382224"/>
            <a:ext cx="3705225" cy="115570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Выручка</a:t>
            </a:r>
            <a:r>
              <a:rPr sz="2000" b="1" spc="-6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от</a:t>
            </a:r>
            <a:r>
              <a:rPr sz="2000" b="1" spc="-8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сервисов</a:t>
            </a:r>
            <a:r>
              <a:rPr sz="2000" b="1" spc="-110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B1E22"/>
                </a:solidFill>
                <a:latin typeface="Arial"/>
                <a:cs typeface="Arial"/>
              </a:rPr>
              <a:t>ИБ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690"/>
              </a:spcBef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Сервисное</a:t>
            </a:r>
            <a:r>
              <a:rPr sz="1550" spc="18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направление</a:t>
            </a:r>
            <a:r>
              <a:rPr sz="1550" spc="18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ИБ</a:t>
            </a:r>
            <a:r>
              <a:rPr sz="1550" spc="1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сохраняет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лидерские</a:t>
            </a:r>
            <a:r>
              <a:rPr sz="1550" spc="1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позиции,</a:t>
            </a:r>
            <a:r>
              <a:rPr sz="1550" spc="10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несмотря</a:t>
            </a:r>
            <a:r>
              <a:rPr sz="1550" spc="1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на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ожидаемый</a:t>
            </a:r>
            <a:r>
              <a:rPr sz="1550" spc="12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сезонный</a:t>
            </a:r>
            <a:r>
              <a:rPr sz="1550" spc="12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эффект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435076" y="8004556"/>
            <a:ext cx="4356100" cy="0"/>
          </a:xfrm>
          <a:custGeom>
            <a:avLst/>
            <a:gdLst/>
            <a:ahLst/>
            <a:cxnLst/>
            <a:rect l="l" t="t" r="r" b="b"/>
            <a:pathLst>
              <a:path w="4356100">
                <a:moveTo>
                  <a:pt x="0" y="0"/>
                </a:moveTo>
                <a:lnTo>
                  <a:pt x="4355972" y="0"/>
                </a:lnTo>
              </a:path>
            </a:pathLst>
          </a:custGeom>
          <a:ln w="12700">
            <a:solidFill>
              <a:srgbClr val="1B1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423011" y="7081837"/>
            <a:ext cx="14173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5" dirty="0">
                <a:solidFill>
                  <a:srgbClr val="FD6D36"/>
                </a:solidFill>
                <a:latin typeface="Arial"/>
                <a:cs typeface="Arial"/>
              </a:rPr>
              <a:t>+5%</a:t>
            </a:r>
            <a:endParaRPr sz="5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23011" y="8067385"/>
            <a:ext cx="3880485" cy="137477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b="1" dirty="0">
                <a:solidFill>
                  <a:srgbClr val="1B1E22"/>
                </a:solidFill>
                <a:latin typeface="Arial"/>
                <a:cs typeface="Arial"/>
              </a:rPr>
              <a:t>Число</a:t>
            </a:r>
            <a:r>
              <a:rPr sz="2000" b="1" spc="-85" dirty="0">
                <a:solidFill>
                  <a:srgbClr val="1B1E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1E22"/>
                </a:solidFill>
                <a:latin typeface="Arial"/>
                <a:cs typeface="Arial"/>
              </a:rPr>
              <a:t>клиентов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795"/>
              </a:lnSpc>
              <a:spcBef>
                <a:spcPts val="525"/>
              </a:spcBef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Приоритет</a:t>
            </a:r>
            <a:r>
              <a:rPr sz="1550" spc="9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расширения</a:t>
            </a:r>
            <a:r>
              <a:rPr sz="1550" spc="21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клиентской</a:t>
            </a:r>
            <a:r>
              <a:rPr sz="1550" spc="17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базы</a:t>
            </a:r>
            <a:endParaRPr sz="1550">
              <a:latin typeface="Microsoft Sans Serif"/>
              <a:cs typeface="Microsoft Sans Serif"/>
            </a:endParaRPr>
          </a:p>
          <a:p>
            <a:pPr marL="12700" marR="505459">
              <a:lnSpc>
                <a:spcPct val="92800"/>
              </a:lnSpc>
              <a:spcBef>
                <a:spcPts val="65"/>
              </a:spcBef>
            </a:pP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подтверждается</a:t>
            </a:r>
            <a:r>
              <a:rPr sz="1550" spc="9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ростом</a:t>
            </a:r>
            <a:r>
              <a:rPr sz="1550" spc="8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числа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заказчиков</a:t>
            </a:r>
            <a:r>
              <a:rPr sz="1550" spc="-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550" spc="-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высокомаржинальном </a:t>
            </a:r>
            <a:r>
              <a:rPr sz="1550" dirty="0">
                <a:solidFill>
                  <a:srgbClr val="1B1E22"/>
                </a:solidFill>
                <a:latin typeface="Arial MT"/>
                <a:cs typeface="Arial MT"/>
              </a:rPr>
              <a:t>B2B-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сегменте</a:t>
            </a:r>
            <a:r>
              <a:rPr sz="1550" spc="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в</a:t>
            </a:r>
            <a:r>
              <a:rPr sz="1550" spc="4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1</a:t>
            </a:r>
            <a:r>
              <a:rPr sz="1550" spc="8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кв.</a:t>
            </a:r>
            <a:r>
              <a:rPr sz="1550" spc="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dirty="0">
                <a:solidFill>
                  <a:srgbClr val="1B1E22"/>
                </a:solidFill>
                <a:latin typeface="Microsoft Sans Serif"/>
                <a:cs typeface="Microsoft Sans Serif"/>
              </a:rPr>
              <a:t>2026</a:t>
            </a:r>
            <a:r>
              <a:rPr sz="1550" spc="7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155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г.</a:t>
            </a:r>
            <a:endParaRPr sz="1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8328" y="2608516"/>
            <a:ext cx="1214755" cy="14401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0" dirty="0">
                <a:latin typeface="Arial MT"/>
                <a:cs typeface="Arial MT"/>
              </a:rPr>
              <a:t>Telegram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000" spc="-10" dirty="0">
                <a:latin typeface="Arial MT"/>
                <a:cs typeface="Arial MT"/>
              </a:rPr>
              <a:t>Smart-</a:t>
            </a:r>
            <a:r>
              <a:rPr sz="2000" spc="-25" dirty="0">
                <a:latin typeface="Arial MT"/>
                <a:cs typeface="Arial MT"/>
              </a:rPr>
              <a:t>Lab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2000" spc="-25" dirty="0">
                <a:latin typeface="Microsoft Sans Serif"/>
                <a:cs typeface="Microsoft Sans Serif"/>
              </a:rPr>
              <a:t>БКС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90855" y="1821116"/>
            <a:ext cx="1898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Сообщества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524190" y="629078"/>
            <a:ext cx="2942590" cy="3351529"/>
            <a:chOff x="524190" y="629078"/>
            <a:chExt cx="2942590" cy="3351529"/>
          </a:xfrm>
        </p:grpSpPr>
        <p:sp>
          <p:nvSpPr>
            <p:cNvPr id="5" name="object 5"/>
            <p:cNvSpPr/>
            <p:nvPr/>
          </p:nvSpPr>
          <p:spPr>
            <a:xfrm>
              <a:off x="524190" y="629078"/>
              <a:ext cx="2327275" cy="419734"/>
            </a:xfrm>
            <a:custGeom>
              <a:avLst/>
              <a:gdLst/>
              <a:ahLst/>
              <a:cxnLst/>
              <a:rect l="l" t="t" r="r" b="b"/>
              <a:pathLst>
                <a:path w="2327275" h="419734">
                  <a:moveTo>
                    <a:pt x="674437" y="279142"/>
                  </a:moveTo>
                  <a:lnTo>
                    <a:pt x="621260" y="279142"/>
                  </a:lnTo>
                  <a:lnTo>
                    <a:pt x="627656" y="302804"/>
                  </a:lnTo>
                  <a:lnTo>
                    <a:pt x="627736" y="303098"/>
                  </a:lnTo>
                  <a:lnTo>
                    <a:pt x="651700" y="341646"/>
                  </a:lnTo>
                  <a:lnTo>
                    <a:pt x="690082" y="367466"/>
                  </a:lnTo>
                  <a:lnTo>
                    <a:pt x="742597" y="380597"/>
                  </a:lnTo>
                  <a:lnTo>
                    <a:pt x="773519" y="382238"/>
                  </a:lnTo>
                  <a:lnTo>
                    <a:pt x="803061" y="380597"/>
                  </a:lnTo>
                  <a:lnTo>
                    <a:pt x="803828" y="380597"/>
                  </a:lnTo>
                  <a:lnTo>
                    <a:pt x="831311" y="375430"/>
                  </a:lnTo>
                  <a:lnTo>
                    <a:pt x="855041" y="366920"/>
                  </a:lnTo>
                  <a:lnTo>
                    <a:pt x="875380" y="355004"/>
                  </a:lnTo>
                  <a:lnTo>
                    <a:pt x="886960" y="344305"/>
                  </a:lnTo>
                  <a:lnTo>
                    <a:pt x="776298" y="344305"/>
                  </a:lnTo>
                  <a:lnTo>
                    <a:pt x="738033" y="340233"/>
                  </a:lnTo>
                  <a:lnTo>
                    <a:pt x="708258" y="328015"/>
                  </a:lnTo>
                  <a:lnTo>
                    <a:pt x="687037" y="307652"/>
                  </a:lnTo>
                  <a:lnTo>
                    <a:pt x="674437" y="279142"/>
                  </a:lnTo>
                  <a:close/>
                </a:path>
                <a:path w="2327275" h="419734">
                  <a:moveTo>
                    <a:pt x="764903" y="36640"/>
                  </a:moveTo>
                  <a:lnTo>
                    <a:pt x="708906" y="43002"/>
                  </a:lnTo>
                  <a:lnTo>
                    <a:pt x="666146" y="62252"/>
                  </a:lnTo>
                  <a:lnTo>
                    <a:pt x="639227" y="92850"/>
                  </a:lnTo>
                  <a:lnTo>
                    <a:pt x="630200" y="132930"/>
                  </a:lnTo>
                  <a:lnTo>
                    <a:pt x="631563" y="150005"/>
                  </a:lnTo>
                  <a:lnTo>
                    <a:pt x="651971" y="189986"/>
                  </a:lnTo>
                  <a:lnTo>
                    <a:pt x="698878" y="214105"/>
                  </a:lnTo>
                  <a:lnTo>
                    <a:pt x="790102" y="230837"/>
                  </a:lnTo>
                  <a:lnTo>
                    <a:pt x="808545" y="234737"/>
                  </a:lnTo>
                  <a:lnTo>
                    <a:pt x="845688" y="249964"/>
                  </a:lnTo>
                  <a:lnTo>
                    <a:pt x="861206" y="285627"/>
                  </a:lnTo>
                  <a:lnTo>
                    <a:pt x="859839" y="298701"/>
                  </a:lnTo>
                  <a:lnTo>
                    <a:pt x="826488" y="335553"/>
                  </a:lnTo>
                  <a:lnTo>
                    <a:pt x="776298" y="344305"/>
                  </a:lnTo>
                  <a:lnTo>
                    <a:pt x="886960" y="344305"/>
                  </a:lnTo>
                  <a:lnTo>
                    <a:pt x="909912" y="303098"/>
                  </a:lnTo>
                  <a:lnTo>
                    <a:pt x="912344" y="280439"/>
                  </a:lnTo>
                  <a:lnTo>
                    <a:pt x="910914" y="262927"/>
                  </a:lnTo>
                  <a:lnTo>
                    <a:pt x="889184" y="221760"/>
                  </a:lnTo>
                  <a:lnTo>
                    <a:pt x="839808" y="196502"/>
                  </a:lnTo>
                  <a:lnTo>
                    <a:pt x="748320" y="178965"/>
                  </a:lnTo>
                  <a:lnTo>
                    <a:pt x="730688" y="175266"/>
                  </a:lnTo>
                  <a:lnTo>
                    <a:pt x="689488" y="155055"/>
                  </a:lnTo>
                  <a:lnTo>
                    <a:pt x="681339" y="128067"/>
                  </a:lnTo>
                  <a:lnTo>
                    <a:pt x="682706" y="116329"/>
                  </a:lnTo>
                  <a:lnTo>
                    <a:pt x="716064" y="82454"/>
                  </a:lnTo>
                  <a:lnTo>
                    <a:pt x="729836" y="78016"/>
                  </a:lnTo>
                  <a:lnTo>
                    <a:pt x="729501" y="78016"/>
                  </a:lnTo>
                  <a:lnTo>
                    <a:pt x="746249" y="75159"/>
                  </a:lnTo>
                  <a:lnTo>
                    <a:pt x="764208" y="74247"/>
                  </a:lnTo>
                  <a:lnTo>
                    <a:pt x="878238" y="74247"/>
                  </a:lnTo>
                  <a:lnTo>
                    <a:pt x="863661" y="61930"/>
                  </a:lnTo>
                  <a:lnTo>
                    <a:pt x="843748" y="50865"/>
                  </a:lnTo>
                  <a:lnTo>
                    <a:pt x="820861" y="43002"/>
                  </a:lnTo>
                  <a:lnTo>
                    <a:pt x="794536" y="38226"/>
                  </a:lnTo>
                  <a:lnTo>
                    <a:pt x="764903" y="36640"/>
                  </a:lnTo>
                  <a:close/>
                </a:path>
                <a:path w="2327275" h="419734">
                  <a:moveTo>
                    <a:pt x="878238" y="74247"/>
                  </a:moveTo>
                  <a:lnTo>
                    <a:pt x="764208" y="74247"/>
                  </a:lnTo>
                  <a:lnTo>
                    <a:pt x="800119" y="78016"/>
                  </a:lnTo>
                  <a:lnTo>
                    <a:pt x="827553" y="89323"/>
                  </a:lnTo>
                  <a:lnTo>
                    <a:pt x="846441" y="108167"/>
                  </a:lnTo>
                  <a:lnTo>
                    <a:pt x="856712" y="134547"/>
                  </a:lnTo>
                  <a:lnTo>
                    <a:pt x="907851" y="134547"/>
                  </a:lnTo>
                  <a:lnTo>
                    <a:pt x="902340" y="112168"/>
                  </a:lnTo>
                  <a:lnTo>
                    <a:pt x="893217" y="92850"/>
                  </a:lnTo>
                  <a:lnTo>
                    <a:pt x="893121" y="92646"/>
                  </a:lnTo>
                  <a:lnTo>
                    <a:pt x="880219" y="75921"/>
                  </a:lnTo>
                  <a:lnTo>
                    <a:pt x="878238" y="74247"/>
                  </a:lnTo>
                  <a:close/>
                </a:path>
                <a:path w="2327275" h="419734">
                  <a:moveTo>
                    <a:pt x="1128156" y="36966"/>
                  </a:moveTo>
                  <a:lnTo>
                    <a:pt x="1079936" y="42356"/>
                  </a:lnTo>
                  <a:lnTo>
                    <a:pt x="1037690" y="58686"/>
                  </a:lnTo>
                  <a:lnTo>
                    <a:pt x="1002706" y="84784"/>
                  </a:lnTo>
                  <a:lnTo>
                    <a:pt x="976546" y="119634"/>
                  </a:lnTo>
                  <a:lnTo>
                    <a:pt x="960299" y="161781"/>
                  </a:lnTo>
                  <a:lnTo>
                    <a:pt x="954775" y="209765"/>
                  </a:lnTo>
                  <a:lnTo>
                    <a:pt x="956138" y="234141"/>
                  </a:lnTo>
                  <a:lnTo>
                    <a:pt x="967028" y="278881"/>
                  </a:lnTo>
                  <a:lnTo>
                    <a:pt x="988523" y="317845"/>
                  </a:lnTo>
                  <a:lnTo>
                    <a:pt x="1019095" y="348480"/>
                  </a:lnTo>
                  <a:lnTo>
                    <a:pt x="1058079" y="370115"/>
                  </a:lnTo>
                  <a:lnTo>
                    <a:pt x="1103286" y="381168"/>
                  </a:lnTo>
                  <a:lnTo>
                    <a:pt x="1128156" y="382560"/>
                  </a:lnTo>
                  <a:lnTo>
                    <a:pt x="1153020" y="381168"/>
                  </a:lnTo>
                  <a:lnTo>
                    <a:pt x="1198214" y="370115"/>
                  </a:lnTo>
                  <a:lnTo>
                    <a:pt x="1237191" y="348480"/>
                  </a:lnTo>
                  <a:lnTo>
                    <a:pt x="1243113" y="343336"/>
                  </a:lnTo>
                  <a:lnTo>
                    <a:pt x="1127786" y="343336"/>
                  </a:lnTo>
                  <a:lnTo>
                    <a:pt x="1110442" y="342297"/>
                  </a:lnTo>
                  <a:lnTo>
                    <a:pt x="1064603" y="326474"/>
                  </a:lnTo>
                  <a:lnTo>
                    <a:pt x="1030138" y="293694"/>
                  </a:lnTo>
                  <a:lnTo>
                    <a:pt x="1010436" y="247047"/>
                  </a:lnTo>
                  <a:lnTo>
                    <a:pt x="1006609" y="209765"/>
                  </a:lnTo>
                  <a:lnTo>
                    <a:pt x="1007516" y="190479"/>
                  </a:lnTo>
                  <a:lnTo>
                    <a:pt x="1021432" y="139736"/>
                  </a:lnTo>
                  <a:lnTo>
                    <a:pt x="1050912" y="101896"/>
                  </a:lnTo>
                  <a:lnTo>
                    <a:pt x="1093641" y="80328"/>
                  </a:lnTo>
                  <a:lnTo>
                    <a:pt x="1127786" y="76195"/>
                  </a:lnTo>
                  <a:lnTo>
                    <a:pt x="1243600" y="76195"/>
                  </a:lnTo>
                  <a:lnTo>
                    <a:pt x="1237191" y="70672"/>
                  </a:lnTo>
                  <a:lnTo>
                    <a:pt x="1218622" y="58686"/>
                  </a:lnTo>
                  <a:lnTo>
                    <a:pt x="1198214" y="49138"/>
                  </a:lnTo>
                  <a:lnTo>
                    <a:pt x="1176360" y="42356"/>
                  </a:lnTo>
                  <a:lnTo>
                    <a:pt x="1153020" y="38309"/>
                  </a:lnTo>
                  <a:lnTo>
                    <a:pt x="1128156" y="36966"/>
                  </a:lnTo>
                  <a:close/>
                </a:path>
                <a:path w="2327275" h="419734">
                  <a:moveTo>
                    <a:pt x="1243600" y="76195"/>
                  </a:moveTo>
                  <a:lnTo>
                    <a:pt x="1127786" y="76195"/>
                  </a:lnTo>
                  <a:lnTo>
                    <a:pt x="1145394" y="77229"/>
                  </a:lnTo>
                  <a:lnTo>
                    <a:pt x="1161930" y="80328"/>
                  </a:lnTo>
                  <a:lnTo>
                    <a:pt x="1204612" y="101896"/>
                  </a:lnTo>
                  <a:lnTo>
                    <a:pt x="1225749" y="125325"/>
                  </a:lnTo>
                  <a:lnTo>
                    <a:pt x="1225855" y="125461"/>
                  </a:lnTo>
                  <a:lnTo>
                    <a:pt x="1245326" y="172440"/>
                  </a:lnTo>
                  <a:lnTo>
                    <a:pt x="1249009" y="209766"/>
                  </a:lnTo>
                  <a:lnTo>
                    <a:pt x="1248042" y="229044"/>
                  </a:lnTo>
                  <a:lnTo>
                    <a:pt x="1233816" y="279464"/>
                  </a:lnTo>
                  <a:lnTo>
                    <a:pt x="1203969" y="317169"/>
                  </a:lnTo>
                  <a:lnTo>
                    <a:pt x="1161444" y="339160"/>
                  </a:lnTo>
                  <a:lnTo>
                    <a:pt x="1127786" y="343336"/>
                  </a:lnTo>
                  <a:lnTo>
                    <a:pt x="1243113" y="343336"/>
                  </a:lnTo>
                  <a:lnTo>
                    <a:pt x="1279720" y="299244"/>
                  </a:lnTo>
                  <a:lnTo>
                    <a:pt x="1296043" y="257543"/>
                  </a:lnTo>
                  <a:lnTo>
                    <a:pt x="1301491" y="209766"/>
                  </a:lnTo>
                  <a:lnTo>
                    <a:pt x="1300144" y="185288"/>
                  </a:lnTo>
                  <a:lnTo>
                    <a:pt x="1289267" y="140100"/>
                  </a:lnTo>
                  <a:lnTo>
                    <a:pt x="1267744" y="101085"/>
                  </a:lnTo>
                  <a:lnTo>
                    <a:pt x="1253566" y="84784"/>
                  </a:lnTo>
                  <a:lnTo>
                    <a:pt x="1243600" y="76195"/>
                  </a:lnTo>
                  <a:close/>
                </a:path>
                <a:path w="2327275" h="419734">
                  <a:moveTo>
                    <a:pt x="1406780" y="42151"/>
                  </a:moveTo>
                  <a:lnTo>
                    <a:pt x="1355687" y="42151"/>
                  </a:lnTo>
                  <a:lnTo>
                    <a:pt x="1355687" y="377698"/>
                  </a:lnTo>
                  <a:lnTo>
                    <a:pt x="1601191" y="377698"/>
                  </a:lnTo>
                  <a:lnTo>
                    <a:pt x="1601191" y="336851"/>
                  </a:lnTo>
                  <a:lnTo>
                    <a:pt x="1406780" y="336851"/>
                  </a:lnTo>
                  <a:lnTo>
                    <a:pt x="1406780" y="42151"/>
                  </a:lnTo>
                  <a:close/>
                </a:path>
                <a:path w="2327275" h="419734">
                  <a:moveTo>
                    <a:pt x="1846695" y="42151"/>
                  </a:moveTo>
                  <a:lnTo>
                    <a:pt x="1789025" y="42151"/>
                  </a:lnTo>
                  <a:lnTo>
                    <a:pt x="1646447" y="377698"/>
                  </a:lnTo>
                  <a:lnTo>
                    <a:pt x="1697540" y="377698"/>
                  </a:lnTo>
                  <a:lnTo>
                    <a:pt x="1734829" y="287898"/>
                  </a:lnTo>
                  <a:lnTo>
                    <a:pt x="1951150" y="287898"/>
                  </a:lnTo>
                  <a:lnTo>
                    <a:pt x="1934612" y="248990"/>
                  </a:lnTo>
                  <a:lnTo>
                    <a:pt x="1751412" y="248990"/>
                  </a:lnTo>
                  <a:lnTo>
                    <a:pt x="1817698" y="89160"/>
                  </a:lnTo>
                  <a:lnTo>
                    <a:pt x="1866677" y="89160"/>
                  </a:lnTo>
                  <a:lnTo>
                    <a:pt x="1846695" y="42151"/>
                  </a:lnTo>
                  <a:close/>
                </a:path>
                <a:path w="2327275" h="419734">
                  <a:moveTo>
                    <a:pt x="1951150" y="287898"/>
                  </a:moveTo>
                  <a:lnTo>
                    <a:pt x="1898853" y="287898"/>
                  </a:lnTo>
                  <a:lnTo>
                    <a:pt x="1935771" y="377698"/>
                  </a:lnTo>
                  <a:lnTo>
                    <a:pt x="1989319" y="377698"/>
                  </a:lnTo>
                  <a:lnTo>
                    <a:pt x="1951150" y="287898"/>
                  </a:lnTo>
                  <a:close/>
                </a:path>
                <a:path w="2327275" h="419734">
                  <a:moveTo>
                    <a:pt x="1866677" y="89160"/>
                  </a:moveTo>
                  <a:lnTo>
                    <a:pt x="1817698" y="89160"/>
                  </a:lnTo>
                  <a:lnTo>
                    <a:pt x="1883289" y="248990"/>
                  </a:lnTo>
                  <a:lnTo>
                    <a:pt x="1934612" y="248990"/>
                  </a:lnTo>
                  <a:lnTo>
                    <a:pt x="1866677" y="89160"/>
                  </a:lnTo>
                  <a:close/>
                </a:path>
                <a:path w="2327275" h="419734">
                  <a:moveTo>
                    <a:pt x="2202027" y="42151"/>
                  </a:moveTo>
                  <a:lnTo>
                    <a:pt x="2034899" y="42151"/>
                  </a:lnTo>
                  <a:lnTo>
                    <a:pt x="2034899" y="378024"/>
                  </a:lnTo>
                  <a:lnTo>
                    <a:pt x="2085992" y="378024"/>
                  </a:lnTo>
                  <a:lnTo>
                    <a:pt x="2085992" y="237322"/>
                  </a:lnTo>
                  <a:lnTo>
                    <a:pt x="2221058" y="237322"/>
                  </a:lnTo>
                  <a:lnTo>
                    <a:pt x="2220324" y="236348"/>
                  </a:lnTo>
                  <a:lnTo>
                    <a:pt x="2242925" y="232407"/>
                  </a:lnTo>
                  <a:lnTo>
                    <a:pt x="2262616" y="225974"/>
                  </a:lnTo>
                  <a:lnTo>
                    <a:pt x="2279458" y="217109"/>
                  </a:lnTo>
                  <a:lnTo>
                    <a:pt x="2293512" y="205873"/>
                  </a:lnTo>
                  <a:lnTo>
                    <a:pt x="2301456" y="196149"/>
                  </a:lnTo>
                  <a:lnTo>
                    <a:pt x="2085992" y="196149"/>
                  </a:lnTo>
                  <a:lnTo>
                    <a:pt x="2085992" y="83002"/>
                  </a:lnTo>
                  <a:lnTo>
                    <a:pt x="2303932" y="83002"/>
                  </a:lnTo>
                  <a:lnTo>
                    <a:pt x="2302276" y="80032"/>
                  </a:lnTo>
                  <a:lnTo>
                    <a:pt x="2289390" y="66467"/>
                  </a:lnTo>
                  <a:lnTo>
                    <a:pt x="2272873" y="55829"/>
                  </a:lnTo>
                  <a:lnTo>
                    <a:pt x="2252830" y="48230"/>
                  </a:lnTo>
                  <a:lnTo>
                    <a:pt x="2229227" y="43671"/>
                  </a:lnTo>
                  <a:lnTo>
                    <a:pt x="2202027" y="42151"/>
                  </a:lnTo>
                  <a:close/>
                </a:path>
                <a:path w="2327275" h="419734">
                  <a:moveTo>
                    <a:pt x="2221058" y="237322"/>
                  </a:moveTo>
                  <a:lnTo>
                    <a:pt x="2160570" y="237322"/>
                  </a:lnTo>
                  <a:lnTo>
                    <a:pt x="2264515" y="378024"/>
                  </a:lnTo>
                  <a:lnTo>
                    <a:pt x="2327003" y="378025"/>
                  </a:lnTo>
                  <a:lnTo>
                    <a:pt x="2221058" y="237322"/>
                  </a:lnTo>
                  <a:close/>
                </a:path>
                <a:path w="2327275" h="419734">
                  <a:moveTo>
                    <a:pt x="2303932" y="83002"/>
                  </a:moveTo>
                  <a:lnTo>
                    <a:pt x="2197858" y="83002"/>
                  </a:lnTo>
                  <a:lnTo>
                    <a:pt x="2214629" y="83904"/>
                  </a:lnTo>
                  <a:lnTo>
                    <a:pt x="2229120" y="86568"/>
                  </a:lnTo>
                  <a:lnTo>
                    <a:pt x="2263948" y="114409"/>
                  </a:lnTo>
                  <a:lnTo>
                    <a:pt x="2268313" y="139415"/>
                  </a:lnTo>
                  <a:lnTo>
                    <a:pt x="2267216" y="152894"/>
                  </a:lnTo>
                  <a:lnTo>
                    <a:pt x="2241137" y="188351"/>
                  </a:lnTo>
                  <a:lnTo>
                    <a:pt x="2197858" y="196149"/>
                  </a:lnTo>
                  <a:lnTo>
                    <a:pt x="2301456" y="196149"/>
                  </a:lnTo>
                  <a:lnTo>
                    <a:pt x="2304582" y="192322"/>
                  </a:lnTo>
                  <a:lnTo>
                    <a:pt x="2312452" y="176492"/>
                  </a:lnTo>
                  <a:lnTo>
                    <a:pt x="2317151" y="158412"/>
                  </a:lnTo>
                  <a:lnTo>
                    <a:pt x="2318611" y="139415"/>
                  </a:lnTo>
                  <a:lnTo>
                    <a:pt x="2318711" y="138114"/>
                  </a:lnTo>
                  <a:lnTo>
                    <a:pt x="2316898" y="115796"/>
                  </a:lnTo>
                  <a:lnTo>
                    <a:pt x="2311433" y="96455"/>
                  </a:lnTo>
                  <a:lnTo>
                    <a:pt x="2303932" y="83002"/>
                  </a:lnTo>
                  <a:close/>
                </a:path>
                <a:path w="2327275" h="419734">
                  <a:moveTo>
                    <a:pt x="249788" y="0"/>
                  </a:moveTo>
                  <a:lnTo>
                    <a:pt x="201356" y="2926"/>
                  </a:lnTo>
                  <a:lnTo>
                    <a:pt x="151303" y="15492"/>
                  </a:lnTo>
                  <a:lnTo>
                    <a:pt x="105751" y="37573"/>
                  </a:lnTo>
                  <a:lnTo>
                    <a:pt x="66221" y="68347"/>
                  </a:lnTo>
                  <a:lnTo>
                    <a:pt x="34233" y="106991"/>
                  </a:lnTo>
                  <a:lnTo>
                    <a:pt x="12247" y="149892"/>
                  </a:lnTo>
                  <a:lnTo>
                    <a:pt x="782" y="195376"/>
                  </a:lnTo>
                  <a:lnTo>
                    <a:pt x="0" y="241894"/>
                  </a:lnTo>
                  <a:lnTo>
                    <a:pt x="10062" y="287897"/>
                  </a:lnTo>
                  <a:lnTo>
                    <a:pt x="28982" y="328675"/>
                  </a:lnTo>
                  <a:lnTo>
                    <a:pt x="56806" y="364893"/>
                  </a:lnTo>
                  <a:lnTo>
                    <a:pt x="92075" y="395033"/>
                  </a:lnTo>
                  <a:lnTo>
                    <a:pt x="133333" y="417575"/>
                  </a:lnTo>
                  <a:lnTo>
                    <a:pt x="137821" y="419521"/>
                  </a:lnTo>
                  <a:lnTo>
                    <a:pt x="144728" y="406228"/>
                  </a:lnTo>
                  <a:lnTo>
                    <a:pt x="140239" y="403959"/>
                  </a:lnTo>
                  <a:lnTo>
                    <a:pt x="109642" y="384259"/>
                  </a:lnTo>
                  <a:lnTo>
                    <a:pt x="83480" y="360151"/>
                  </a:lnTo>
                  <a:lnTo>
                    <a:pt x="62304" y="332335"/>
                  </a:lnTo>
                  <a:lnTo>
                    <a:pt x="46665" y="301510"/>
                  </a:lnTo>
                  <a:lnTo>
                    <a:pt x="35714" y="258317"/>
                  </a:lnTo>
                  <a:lnTo>
                    <a:pt x="36050" y="214284"/>
                  </a:lnTo>
                  <a:lnTo>
                    <a:pt x="47110" y="171682"/>
                  </a:lnTo>
                  <a:lnTo>
                    <a:pt x="68331" y="132783"/>
                  </a:lnTo>
                  <a:lnTo>
                    <a:pt x="99148" y="99859"/>
                  </a:lnTo>
                  <a:lnTo>
                    <a:pt x="135242" y="75468"/>
                  </a:lnTo>
                  <a:lnTo>
                    <a:pt x="174509" y="59861"/>
                  </a:lnTo>
                  <a:lnTo>
                    <a:pt x="215977" y="53312"/>
                  </a:lnTo>
                  <a:lnTo>
                    <a:pt x="397240" y="53312"/>
                  </a:lnTo>
                  <a:lnTo>
                    <a:pt x="382325" y="41039"/>
                  </a:lnTo>
                  <a:lnTo>
                    <a:pt x="341798" y="19541"/>
                  </a:lnTo>
                  <a:lnTo>
                    <a:pt x="297110" y="5699"/>
                  </a:lnTo>
                  <a:lnTo>
                    <a:pt x="249788" y="0"/>
                  </a:lnTo>
                  <a:close/>
                </a:path>
                <a:path w="2327275" h="419734">
                  <a:moveTo>
                    <a:pt x="397240" y="53312"/>
                  </a:moveTo>
                  <a:lnTo>
                    <a:pt x="215977" y="53312"/>
                  </a:lnTo>
                  <a:lnTo>
                    <a:pt x="258674" y="56094"/>
                  </a:lnTo>
                  <a:lnTo>
                    <a:pt x="301973" y="68762"/>
                  </a:lnTo>
                  <a:lnTo>
                    <a:pt x="340901" y="90580"/>
                  </a:lnTo>
                  <a:lnTo>
                    <a:pt x="374195" y="120605"/>
                  </a:lnTo>
                  <a:lnTo>
                    <a:pt x="400594" y="157893"/>
                  </a:lnTo>
                  <a:lnTo>
                    <a:pt x="417369" y="200684"/>
                  </a:lnTo>
                  <a:lnTo>
                    <a:pt x="422676" y="245716"/>
                  </a:lnTo>
                  <a:lnTo>
                    <a:pt x="416729" y="291106"/>
                  </a:lnTo>
                  <a:lnTo>
                    <a:pt x="399744" y="334971"/>
                  </a:lnTo>
                  <a:lnTo>
                    <a:pt x="371935" y="375428"/>
                  </a:lnTo>
                  <a:lnTo>
                    <a:pt x="369174" y="378672"/>
                  </a:lnTo>
                  <a:lnTo>
                    <a:pt x="378841" y="388723"/>
                  </a:lnTo>
                  <a:lnTo>
                    <a:pt x="411780" y="365344"/>
                  </a:lnTo>
                  <a:lnTo>
                    <a:pt x="456214" y="308902"/>
                  </a:lnTo>
                  <a:lnTo>
                    <a:pt x="478371" y="231910"/>
                  </a:lnTo>
                  <a:lnTo>
                    <a:pt x="476817" y="187683"/>
                  </a:lnTo>
                  <a:lnTo>
                    <a:pt x="465802" y="144671"/>
                  </a:lnTo>
                  <a:lnTo>
                    <a:pt x="445770" y="104647"/>
                  </a:lnTo>
                  <a:lnTo>
                    <a:pt x="417432" y="69711"/>
                  </a:lnTo>
                  <a:lnTo>
                    <a:pt x="417168" y="69711"/>
                  </a:lnTo>
                  <a:lnTo>
                    <a:pt x="397240" y="53312"/>
                  </a:lnTo>
                  <a:close/>
                </a:path>
                <a:path w="2327275" h="419734">
                  <a:moveTo>
                    <a:pt x="417168" y="69384"/>
                  </a:moveTo>
                  <a:lnTo>
                    <a:pt x="417168" y="69711"/>
                  </a:lnTo>
                  <a:lnTo>
                    <a:pt x="417432" y="69711"/>
                  </a:lnTo>
                  <a:lnTo>
                    <a:pt x="417168" y="69384"/>
                  </a:lnTo>
                  <a:close/>
                </a:path>
              </a:pathLst>
            </a:custGeom>
            <a:solidFill>
              <a:srgbClr val="FD6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948" y="2686040"/>
              <a:ext cx="189832" cy="189815"/>
            </a:xfrm>
            <a:prstGeom prst="rect">
              <a:avLst/>
            </a:prstGeom>
          </p:spPr>
        </p:pic>
        <p:pic>
          <p:nvPicPr>
            <p:cNvPr id="7" name="object 7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948" y="3238363"/>
              <a:ext cx="189832" cy="189815"/>
            </a:xfrm>
            <a:prstGeom prst="rect">
              <a:avLst/>
            </a:prstGeom>
          </p:spPr>
        </p:pic>
        <p:pic>
          <p:nvPicPr>
            <p:cNvPr id="8" name="object 8">
              <a:hlinkClick r:id="rId6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948" y="3790686"/>
              <a:ext cx="189832" cy="18981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235325" y="7196391"/>
            <a:ext cx="2940050" cy="21958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89100"/>
              </a:lnSpc>
              <a:spcBef>
                <a:spcPts val="390"/>
              </a:spcBef>
            </a:pPr>
            <a:r>
              <a:rPr sz="2000" dirty="0">
                <a:solidFill>
                  <a:srgbClr val="1B1E22"/>
                </a:solidFill>
                <a:latin typeface="Microsoft Sans Serif"/>
                <a:cs typeface="Microsoft Sans Serif"/>
              </a:rPr>
              <a:t>Центральный</a:t>
            </a:r>
            <a:r>
              <a:rPr sz="2000" spc="-13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офис. </a:t>
            </a:r>
            <a:r>
              <a:rPr sz="2000" dirty="0">
                <a:solidFill>
                  <a:srgbClr val="1B1E22"/>
                </a:solidFill>
                <a:latin typeface="Microsoft Sans Serif"/>
                <a:cs typeface="Microsoft Sans Serif"/>
              </a:rPr>
              <a:t>125009, </a:t>
            </a:r>
            <a:r>
              <a:rPr sz="2000" spc="-10" dirty="0">
                <a:solidFill>
                  <a:srgbClr val="1B1E22"/>
                </a:solidFill>
                <a:latin typeface="Microsoft Sans Serif"/>
                <a:cs typeface="Microsoft Sans Serif"/>
              </a:rPr>
              <a:t>Москва, </a:t>
            </a:r>
            <a:r>
              <a:rPr sz="2000" spc="-30" dirty="0">
                <a:solidFill>
                  <a:srgbClr val="1B1E22"/>
                </a:solidFill>
                <a:latin typeface="Microsoft Sans Serif"/>
                <a:cs typeface="Microsoft Sans Serif"/>
              </a:rPr>
              <a:t>Никитский</a:t>
            </a:r>
            <a:r>
              <a:rPr sz="2000" spc="-40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B1E22"/>
                </a:solidFill>
                <a:latin typeface="Microsoft Sans Serif"/>
                <a:cs typeface="Microsoft Sans Serif"/>
              </a:rPr>
              <a:t>переулок,</a:t>
            </a:r>
            <a:r>
              <a:rPr sz="2000" spc="-65" dirty="0">
                <a:solidFill>
                  <a:srgbClr val="1B1E22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B1E22"/>
                </a:solidFill>
                <a:latin typeface="Microsoft Sans Serif"/>
                <a:cs typeface="Microsoft Sans Serif"/>
              </a:rPr>
              <a:t>7с1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  <a:tabLst>
                <a:tab pos="425450" algn="l"/>
              </a:tabLst>
            </a:pPr>
            <a:r>
              <a:rPr sz="2000" spc="-25" dirty="0">
                <a:solidFill>
                  <a:srgbClr val="FD6D36"/>
                </a:solidFill>
                <a:latin typeface="Arial MT"/>
                <a:cs typeface="Arial MT"/>
              </a:rPr>
              <a:t>T:</a:t>
            </a:r>
            <a:r>
              <a:rPr lang="ru-RU" sz="2000" spc="-25" dirty="0">
                <a:solidFill>
                  <a:srgbClr val="FD6D36"/>
                </a:solidFill>
                <a:latin typeface="Arial MT"/>
                <a:cs typeface="Arial MT"/>
              </a:rPr>
              <a:t> </a:t>
            </a:r>
            <a:r>
              <a:rPr sz="2000">
                <a:solidFill>
                  <a:srgbClr val="1B1E22"/>
                </a:solidFill>
                <a:latin typeface="Arial MT"/>
                <a:cs typeface="Arial MT"/>
              </a:rPr>
              <a:t>+</a:t>
            </a:r>
            <a:r>
              <a:rPr sz="2000" dirty="0">
                <a:solidFill>
                  <a:srgbClr val="1B1E22"/>
                </a:solidFill>
                <a:latin typeface="Arial MT"/>
                <a:cs typeface="Arial MT"/>
              </a:rPr>
              <a:t>7</a:t>
            </a:r>
            <a:r>
              <a:rPr sz="2000" spc="-15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B1E22"/>
                </a:solidFill>
                <a:latin typeface="Arial MT"/>
                <a:cs typeface="Arial MT"/>
              </a:rPr>
              <a:t>(499)</a:t>
            </a:r>
            <a:r>
              <a:rPr sz="2000" spc="-15" dirty="0">
                <a:solidFill>
                  <a:srgbClr val="1B1E22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1B1E22"/>
                </a:solidFill>
                <a:latin typeface="Arial MT"/>
                <a:cs typeface="Arial MT"/>
              </a:rPr>
              <a:t>755-07-</a:t>
            </a:r>
            <a:r>
              <a:rPr sz="2000" spc="-25" dirty="0">
                <a:solidFill>
                  <a:srgbClr val="1B1E22"/>
                </a:solidFill>
                <a:latin typeface="Arial MT"/>
                <a:cs typeface="Arial MT"/>
              </a:rPr>
              <a:t>70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FD6D36"/>
                </a:solidFill>
                <a:latin typeface="Arial MT"/>
                <a:cs typeface="Arial MT"/>
              </a:rPr>
              <a:t>E:</a:t>
            </a:r>
            <a:r>
              <a:rPr sz="2000" spc="135" dirty="0">
                <a:solidFill>
                  <a:srgbClr val="FD6D3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1B1E22"/>
                </a:solidFill>
                <a:latin typeface="Arial MT"/>
                <a:cs typeface="Arial MT"/>
                <a:hlinkClick r:id="rId7"/>
              </a:rPr>
              <a:t>ir@rt-solar.ru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FD6D36"/>
                </a:solidFill>
                <a:latin typeface="Arial MT"/>
                <a:cs typeface="Arial MT"/>
              </a:rPr>
              <a:t>W</a:t>
            </a:r>
            <a:r>
              <a:rPr lang="ru-RU" sz="2000" dirty="0">
                <a:solidFill>
                  <a:srgbClr val="FD6D36"/>
                </a:solidFill>
                <a:latin typeface="Arial MT"/>
                <a:cs typeface="Arial MT"/>
              </a:rPr>
              <a:t>: </a:t>
            </a:r>
            <a:r>
              <a:rPr sz="2000" spc="-30" dirty="0">
                <a:solidFill>
                  <a:srgbClr val="1B1E22"/>
                </a:solidFill>
                <a:latin typeface="Arial MT"/>
                <a:cs typeface="Arial MT"/>
                <a:hlinkClick r:id="rId8"/>
              </a:rPr>
              <a:t>www.rt-</a:t>
            </a:r>
            <a:r>
              <a:rPr sz="2000" spc="-10" dirty="0">
                <a:solidFill>
                  <a:srgbClr val="1B1E22"/>
                </a:solidFill>
                <a:latin typeface="Arial MT"/>
                <a:cs typeface="Arial MT"/>
                <a:hlinkClick r:id="rId8"/>
              </a:rPr>
              <a:t>solar.ru</a:t>
            </a: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660</Words>
  <Application>Microsoft Office PowerPoint</Application>
  <PresentationFormat>Произвольный</PresentationFormat>
  <Paragraphs>154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MT</vt:lpstr>
      <vt:lpstr>Calibri</vt:lpstr>
      <vt:lpstr>Microsoft Sans Serif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Финансовые результаты «Солара» за 1 кв. 2026 г.</vt:lpstr>
      <vt:lpstr>Презентация PowerPoint</vt:lpstr>
      <vt:lpstr>Сообщества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Коварский Денис Александрович</cp:lastModifiedBy>
  <cp:revision>1</cp:revision>
  <dcterms:created xsi:type="dcterms:W3CDTF">2026-05-13T12:08:22Z</dcterms:created>
  <dcterms:modified xsi:type="dcterms:W3CDTF">2026-05-13T15:28:17Z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2026-05-13T00:00:00Z</vt:filetime>
  </property>
  <property fmtid="{D5CDD505-2E9C-101B-9397-08002B2CF9AE}" pid="4" name="LastSaved">
    <vt:filetime>2026-05-13T00:00:00Z</vt:filetime>
  </property>
</Properties>
</file>